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4" r:id="rId9"/>
    <p:sldId id="266" r:id="rId10"/>
    <p:sldId id="265" r:id="rId11"/>
    <p:sldId id="267" r:id="rId12"/>
    <p:sldId id="272" r:id="rId13"/>
    <p:sldId id="268" r:id="rId14"/>
    <p:sldId id="269" r:id="rId15"/>
    <p:sldId id="261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6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08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88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8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8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5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81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17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77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FE9A2-D6E1-441A-B365-7F36199A5984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EBC3-741F-4D9D-A06D-C2334A8C8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26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2D3439-E21E-4F21-B58F-6506A8943C3B}"/>
              </a:ext>
            </a:extLst>
          </p:cNvPr>
          <p:cNvSpPr txBox="1"/>
          <p:nvPr/>
        </p:nvSpPr>
        <p:spPr>
          <a:xfrm>
            <a:off x="2628605" y="2982724"/>
            <a:ext cx="61196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 Detection using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Convolution Neural Network</a:t>
            </a:r>
          </a:p>
          <a:p>
            <a:pPr algn="ctr"/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Overfeat</a:t>
            </a:r>
            <a:endParaRPr lang="en-IN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5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CAD0AE9-FB5D-4A26-B29B-FC7EE4BE1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2016691" y="2340840"/>
            <a:ext cx="1506532" cy="1139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0425A-D31F-4708-8D2B-E71D2A444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661987" y="2602824"/>
            <a:ext cx="1176932" cy="889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A97DD-9599-4AED-936C-6E2EDF05EFF0}"/>
              </a:ext>
            </a:extLst>
          </p:cNvPr>
          <p:cNvSpPr/>
          <p:nvPr/>
        </p:nvSpPr>
        <p:spPr>
          <a:xfrm>
            <a:off x="708236" y="2746160"/>
            <a:ext cx="760144" cy="66669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64351-29B1-4662-899C-83475EF45CB5}"/>
              </a:ext>
            </a:extLst>
          </p:cNvPr>
          <p:cNvSpPr/>
          <p:nvPr/>
        </p:nvSpPr>
        <p:spPr>
          <a:xfrm>
            <a:off x="2665651" y="2685219"/>
            <a:ext cx="760144" cy="66669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6701F-6C46-4C03-AB7C-C0B88FFC6893}"/>
              </a:ext>
            </a:extLst>
          </p:cNvPr>
          <p:cNvSpPr txBox="1"/>
          <p:nvPr/>
        </p:nvSpPr>
        <p:spPr>
          <a:xfrm>
            <a:off x="613107" y="618216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245 X 245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FE6205-A840-4DC1-8908-7054A0FAC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3786333" y="2090319"/>
            <a:ext cx="1854736" cy="1402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27DE04-2EF1-4EA0-AF61-9E1761140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5776749" y="1733589"/>
            <a:ext cx="2326523" cy="1759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721C66-8858-4160-9A3E-07988E18A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8358685" y="1406720"/>
            <a:ext cx="2819919" cy="21322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7D678E-4C8C-4698-8AA8-09929A72C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679537" y="5345844"/>
            <a:ext cx="1046063" cy="7909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A0FA928-E445-4AC1-BF1D-406C568480D6}"/>
              </a:ext>
            </a:extLst>
          </p:cNvPr>
          <p:cNvSpPr/>
          <p:nvPr/>
        </p:nvSpPr>
        <p:spPr>
          <a:xfrm>
            <a:off x="8545096" y="2601446"/>
            <a:ext cx="763760" cy="66986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90C7D1-5B96-4719-BB59-4E9C0B0A7B32}"/>
              </a:ext>
            </a:extLst>
          </p:cNvPr>
          <p:cNvCxnSpPr>
            <a:cxnSpLocks/>
          </p:cNvCxnSpPr>
          <p:nvPr/>
        </p:nvCxnSpPr>
        <p:spPr>
          <a:xfrm>
            <a:off x="613107" y="934896"/>
            <a:ext cx="106410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9">
            <a:extLst>
              <a:ext uri="{FF2B5EF4-FFF2-40B4-BE49-F238E27FC236}">
                <a16:creationId xmlns:a16="http://schemas.microsoft.com/office/drawing/2014/main" id="{942A449E-DA64-40CC-A722-184BC0D1B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28151"/>
              </p:ext>
            </p:extLst>
          </p:nvPr>
        </p:nvGraphicFramePr>
        <p:xfrm>
          <a:off x="2444007" y="5686302"/>
          <a:ext cx="413188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188">
                  <a:extLst>
                    <a:ext uri="{9D8B030D-6E8A-4147-A177-3AD203B41FA5}">
                      <a16:colId xmlns:a16="http://schemas.microsoft.com/office/drawing/2014/main" val="3014639942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43268"/>
                  </a:ext>
                </a:extLst>
              </a:tr>
            </a:tbl>
          </a:graphicData>
        </a:graphic>
      </p:graphicFrame>
      <p:graphicFrame>
        <p:nvGraphicFramePr>
          <p:cNvPr id="43" name="Table 17">
            <a:extLst>
              <a:ext uri="{FF2B5EF4-FFF2-40B4-BE49-F238E27FC236}">
                <a16:creationId xmlns:a16="http://schemas.microsoft.com/office/drawing/2014/main" id="{A506623A-17E1-4B7B-8B0D-EDF11D0F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25087"/>
              </p:ext>
            </p:extLst>
          </p:nvPr>
        </p:nvGraphicFramePr>
        <p:xfrm>
          <a:off x="775305" y="3696288"/>
          <a:ext cx="950295" cy="55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765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316765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316765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</a:tblGrid>
              <a:tr h="27644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276440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graphicFrame>
        <p:nvGraphicFramePr>
          <p:cNvPr id="45" name="Table 17">
            <a:extLst>
              <a:ext uri="{FF2B5EF4-FFF2-40B4-BE49-F238E27FC236}">
                <a16:creationId xmlns:a16="http://schemas.microsoft.com/office/drawing/2014/main" id="{256F2BFA-D1F5-424A-AFAA-B24B6672F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019030"/>
              </p:ext>
            </p:extLst>
          </p:nvPr>
        </p:nvGraphicFramePr>
        <p:xfrm>
          <a:off x="2090407" y="3696288"/>
          <a:ext cx="1359100" cy="1012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820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4062879783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753076268"/>
                    </a:ext>
                  </a:extLst>
                </a:gridCol>
              </a:tblGrid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3746580485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graphicFrame>
        <p:nvGraphicFramePr>
          <p:cNvPr id="47" name="Table 22">
            <a:extLst>
              <a:ext uri="{FF2B5EF4-FFF2-40B4-BE49-F238E27FC236}">
                <a16:creationId xmlns:a16="http://schemas.microsoft.com/office/drawing/2014/main" id="{2B590CE2-BA5A-4ABB-9840-91E8D9F76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86183"/>
              </p:ext>
            </p:extLst>
          </p:nvPr>
        </p:nvGraphicFramePr>
        <p:xfrm>
          <a:off x="3786333" y="3682953"/>
          <a:ext cx="1854734" cy="1132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962">
                  <a:extLst>
                    <a:ext uri="{9D8B030D-6E8A-4147-A177-3AD203B41FA5}">
                      <a16:colId xmlns:a16="http://schemas.microsoft.com/office/drawing/2014/main" val="1599080125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98325759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147698979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96140194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376246468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36582457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4294948552"/>
                    </a:ext>
                  </a:extLst>
                </a:gridCol>
              </a:tblGrid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475450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321953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21350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6679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312059"/>
                  </a:ext>
                </a:extLst>
              </a:tr>
            </a:tbl>
          </a:graphicData>
        </a:graphic>
      </p:graphicFrame>
      <p:graphicFrame>
        <p:nvGraphicFramePr>
          <p:cNvPr id="51" name="Table 22">
            <a:extLst>
              <a:ext uri="{FF2B5EF4-FFF2-40B4-BE49-F238E27FC236}">
                <a16:creationId xmlns:a16="http://schemas.microsoft.com/office/drawing/2014/main" id="{71547CE8-6A5D-49B1-98F8-7AB9313F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47990"/>
              </p:ext>
            </p:extLst>
          </p:nvPr>
        </p:nvGraphicFramePr>
        <p:xfrm>
          <a:off x="8516100" y="3682953"/>
          <a:ext cx="2481756" cy="158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813">
                  <a:extLst>
                    <a:ext uri="{9D8B030D-6E8A-4147-A177-3AD203B41FA5}">
                      <a16:colId xmlns:a16="http://schemas.microsoft.com/office/drawing/2014/main" val="1599080125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983257592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147698979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961401942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3893623097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376246468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365824572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3831296766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66686036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475728071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2412368899"/>
                    </a:ext>
                  </a:extLst>
                </a:gridCol>
                <a:gridCol w="206813">
                  <a:extLst>
                    <a:ext uri="{9D8B030D-6E8A-4147-A177-3AD203B41FA5}">
                      <a16:colId xmlns:a16="http://schemas.microsoft.com/office/drawing/2014/main" val="4294948552"/>
                    </a:ext>
                  </a:extLst>
                </a:gridCol>
              </a:tblGrid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475450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49562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321953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870869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21350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6679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31205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65A8A9FD-113C-4D15-965A-6C806B3A72AC}"/>
              </a:ext>
            </a:extLst>
          </p:cNvPr>
          <p:cNvSpPr txBox="1"/>
          <p:nvPr/>
        </p:nvSpPr>
        <p:spPr>
          <a:xfrm>
            <a:off x="775305" y="107823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281 x 317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E27F6F-7E68-4D38-BE82-DE297555AD8F}"/>
              </a:ext>
            </a:extLst>
          </p:cNvPr>
          <p:cNvSpPr txBox="1"/>
          <p:nvPr/>
        </p:nvSpPr>
        <p:spPr>
          <a:xfrm>
            <a:off x="6249301" y="108901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425 x 497</a:t>
            </a:r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08ABAB-93A4-4DB5-A181-FBF023FF1B54}"/>
              </a:ext>
            </a:extLst>
          </p:cNvPr>
          <p:cNvSpPr txBox="1"/>
          <p:nvPr/>
        </p:nvSpPr>
        <p:spPr>
          <a:xfrm>
            <a:off x="4167717" y="108853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389 x 461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8397B4-C191-4689-8FC2-13DC0A21DB15}"/>
              </a:ext>
            </a:extLst>
          </p:cNvPr>
          <p:cNvSpPr txBox="1"/>
          <p:nvPr/>
        </p:nvSpPr>
        <p:spPr>
          <a:xfrm>
            <a:off x="2223974" y="107823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317 x 386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329567-7265-436C-8B4E-5A6AC01672D6}"/>
              </a:ext>
            </a:extLst>
          </p:cNvPr>
          <p:cNvSpPr txBox="1"/>
          <p:nvPr/>
        </p:nvSpPr>
        <p:spPr>
          <a:xfrm>
            <a:off x="9210995" y="107230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464 x 569</a:t>
            </a:r>
            <a:endParaRPr lang="en-I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189021-7A94-42E6-ADB1-B528485CCCBA}"/>
              </a:ext>
            </a:extLst>
          </p:cNvPr>
          <p:cNvCxnSpPr>
            <a:cxnSpLocks/>
          </p:cNvCxnSpPr>
          <p:nvPr/>
        </p:nvCxnSpPr>
        <p:spPr>
          <a:xfrm flipV="1">
            <a:off x="1208983" y="4708644"/>
            <a:ext cx="0" cy="47741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C1651C0-D874-4F11-B273-ECD6B0256C15}"/>
              </a:ext>
            </a:extLst>
          </p:cNvPr>
          <p:cNvSpPr txBox="1"/>
          <p:nvPr/>
        </p:nvSpPr>
        <p:spPr>
          <a:xfrm>
            <a:off x="653979" y="425107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3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C0B631-9F2F-46C3-AB96-62F5BF442FCD}"/>
              </a:ext>
            </a:extLst>
          </p:cNvPr>
          <p:cNvSpPr txBox="1"/>
          <p:nvPr/>
        </p:nvSpPr>
        <p:spPr>
          <a:xfrm>
            <a:off x="2177487" y="47341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5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9EB9EE-2ABC-4E70-A7D8-6CF046B81D5B}"/>
              </a:ext>
            </a:extLst>
          </p:cNvPr>
          <p:cNvSpPr txBox="1"/>
          <p:nvPr/>
        </p:nvSpPr>
        <p:spPr>
          <a:xfrm>
            <a:off x="4121230" y="482093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4447B8-DEDE-4F09-AF8C-485CA968D715}"/>
              </a:ext>
            </a:extLst>
          </p:cNvPr>
          <p:cNvSpPr txBox="1"/>
          <p:nvPr/>
        </p:nvSpPr>
        <p:spPr>
          <a:xfrm>
            <a:off x="6321090" y="5082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/>
          </a:p>
        </p:txBody>
      </p:sp>
      <p:graphicFrame>
        <p:nvGraphicFramePr>
          <p:cNvPr id="77" name="Table 22">
            <a:extLst>
              <a:ext uri="{FF2B5EF4-FFF2-40B4-BE49-F238E27FC236}">
                <a16:creationId xmlns:a16="http://schemas.microsoft.com/office/drawing/2014/main" id="{DE9DF8F2-AFE2-4F86-8FF5-AB33F4D9A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51489"/>
              </p:ext>
            </p:extLst>
          </p:nvPr>
        </p:nvGraphicFramePr>
        <p:xfrm>
          <a:off x="6087002" y="3696288"/>
          <a:ext cx="1854734" cy="1358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962">
                  <a:extLst>
                    <a:ext uri="{9D8B030D-6E8A-4147-A177-3AD203B41FA5}">
                      <a16:colId xmlns:a16="http://schemas.microsoft.com/office/drawing/2014/main" val="1599080125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98325759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147698979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96140194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376246468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2365824572"/>
                    </a:ext>
                  </a:extLst>
                </a:gridCol>
                <a:gridCol w="264962">
                  <a:extLst>
                    <a:ext uri="{9D8B030D-6E8A-4147-A177-3AD203B41FA5}">
                      <a16:colId xmlns:a16="http://schemas.microsoft.com/office/drawing/2014/main" val="4294948552"/>
                    </a:ext>
                  </a:extLst>
                </a:gridCol>
              </a:tblGrid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475450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321953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632135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21350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6679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312059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DE525523-6977-4017-877B-17323B7AB5EF}"/>
              </a:ext>
            </a:extLst>
          </p:cNvPr>
          <p:cNvSpPr txBox="1"/>
          <p:nvPr/>
        </p:nvSpPr>
        <p:spPr>
          <a:xfrm>
            <a:off x="9128992" y="526745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x 10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783D3C-0F5E-4949-BAAE-800DFF3D5885}"/>
              </a:ext>
            </a:extLst>
          </p:cNvPr>
          <p:cNvSpPr txBox="1"/>
          <p:nvPr/>
        </p:nvSpPr>
        <p:spPr>
          <a:xfrm>
            <a:off x="8358685" y="6012885"/>
            <a:ext cx="2895473" cy="3385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/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36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06F01B-9C57-41C3-BB3D-39F328CCFCE7}"/>
              </a:ext>
            </a:extLst>
          </p:cNvPr>
          <p:cNvSpPr txBox="1"/>
          <p:nvPr/>
        </p:nvSpPr>
        <p:spPr>
          <a:xfrm>
            <a:off x="3045723" y="6668036"/>
            <a:ext cx="62287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https://www.youtube.com/watch?v=9I6nzfx_kpE&amp;list=PL1GQaVhO4f_jLxOokW7CS5kY_J1t1T17S&amp;ab_channel=Cogneethi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757A7CF-3692-4D78-B5D0-D0A1A1D274A4}"/>
              </a:ext>
            </a:extLst>
          </p:cNvPr>
          <p:cNvSpPr txBox="1"/>
          <p:nvPr/>
        </p:nvSpPr>
        <p:spPr>
          <a:xfrm>
            <a:off x="2857195" y="-14183"/>
            <a:ext cx="713131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Image Pyramid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- Spatial Output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B540A1-44A0-4AFB-B8C2-B32E989A551C}"/>
              </a:ext>
            </a:extLst>
          </p:cNvPr>
          <p:cNvSpPr txBox="1"/>
          <p:nvPr/>
        </p:nvSpPr>
        <p:spPr>
          <a:xfrm>
            <a:off x="3344577" y="504523"/>
            <a:ext cx="5809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6 Scale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Image Pyramid with 1:2 factor of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81BBF-D580-4ED2-A3E0-547832E74940}"/>
              </a:ext>
            </a:extLst>
          </p:cNvPr>
          <p:cNvSpPr txBox="1"/>
          <p:nvPr/>
        </p:nvSpPr>
        <p:spPr>
          <a:xfrm>
            <a:off x="2016691" y="60556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1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BD1A4-AF15-45DE-9F8B-4D05382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4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34B51-D306-4C58-9B7A-B102DE7AA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7346091" y="1974822"/>
            <a:ext cx="4422204" cy="3343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5311D-9E6E-4EC2-8A82-B22813E2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860586" y="1974822"/>
            <a:ext cx="4422204" cy="3343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BB8FB-992A-4CB4-B1E3-196703EFD4AF}"/>
              </a:ext>
            </a:extLst>
          </p:cNvPr>
          <p:cNvSpPr txBox="1"/>
          <p:nvPr/>
        </p:nvSpPr>
        <p:spPr>
          <a:xfrm>
            <a:off x="2515285" y="542946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245 X 245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2ED96-EDDE-40BD-810B-DF8487BE2512}"/>
              </a:ext>
            </a:extLst>
          </p:cNvPr>
          <p:cNvSpPr txBox="1"/>
          <p:nvPr/>
        </p:nvSpPr>
        <p:spPr>
          <a:xfrm>
            <a:off x="9000790" y="542946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245 X 245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C9CB3-639D-45E1-B573-1B342AB10623}"/>
              </a:ext>
            </a:extLst>
          </p:cNvPr>
          <p:cNvSpPr/>
          <p:nvPr/>
        </p:nvSpPr>
        <p:spPr>
          <a:xfrm>
            <a:off x="1091659" y="3997102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130B7-6E1F-46AE-AB91-570F025F6A94}"/>
              </a:ext>
            </a:extLst>
          </p:cNvPr>
          <p:cNvSpPr/>
          <p:nvPr/>
        </p:nvSpPr>
        <p:spPr>
          <a:xfrm>
            <a:off x="1183099" y="3886200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6C4DF9-78BD-4997-BA30-76BADAA069A3}"/>
              </a:ext>
            </a:extLst>
          </p:cNvPr>
          <p:cNvSpPr/>
          <p:nvPr/>
        </p:nvSpPr>
        <p:spPr>
          <a:xfrm>
            <a:off x="1332891" y="4073302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7B02BF-2EB3-4E29-B969-39D6B6507BF4}"/>
              </a:ext>
            </a:extLst>
          </p:cNvPr>
          <p:cNvSpPr/>
          <p:nvPr/>
        </p:nvSpPr>
        <p:spPr>
          <a:xfrm>
            <a:off x="1000219" y="4259546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8DD8F-5710-468E-9A6D-117909CE2F78}"/>
              </a:ext>
            </a:extLst>
          </p:cNvPr>
          <p:cNvSpPr/>
          <p:nvPr/>
        </p:nvSpPr>
        <p:spPr>
          <a:xfrm>
            <a:off x="1244059" y="4149502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6E3C93-5B10-4116-AED5-4E807413100B}"/>
              </a:ext>
            </a:extLst>
          </p:cNvPr>
          <p:cNvSpPr/>
          <p:nvPr/>
        </p:nvSpPr>
        <p:spPr>
          <a:xfrm>
            <a:off x="1485291" y="4225702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0A186D-CF74-408E-9044-731FCD629760}"/>
              </a:ext>
            </a:extLst>
          </p:cNvPr>
          <p:cNvSpPr/>
          <p:nvPr/>
        </p:nvSpPr>
        <p:spPr>
          <a:xfrm>
            <a:off x="1637691" y="4378102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8137C2-18E7-46E8-A3B5-08BD8D8D3113}"/>
              </a:ext>
            </a:extLst>
          </p:cNvPr>
          <p:cNvSpPr/>
          <p:nvPr/>
        </p:nvSpPr>
        <p:spPr>
          <a:xfrm>
            <a:off x="1322732" y="4306124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3385C8-1856-4913-BF43-135C5E3B09D1}"/>
              </a:ext>
            </a:extLst>
          </p:cNvPr>
          <p:cNvSpPr/>
          <p:nvPr/>
        </p:nvSpPr>
        <p:spPr>
          <a:xfrm>
            <a:off x="3263424" y="2736722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720985-8274-46BA-A11F-26B2B27CBBB6}"/>
              </a:ext>
            </a:extLst>
          </p:cNvPr>
          <p:cNvSpPr/>
          <p:nvPr/>
        </p:nvSpPr>
        <p:spPr>
          <a:xfrm>
            <a:off x="3415824" y="2889122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053A58-34F6-4DA5-9AD6-EAD32C95EA28}"/>
              </a:ext>
            </a:extLst>
          </p:cNvPr>
          <p:cNvSpPr/>
          <p:nvPr/>
        </p:nvSpPr>
        <p:spPr>
          <a:xfrm>
            <a:off x="3568224" y="3041522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2E652-7E89-456F-8A62-08BDED4FA988}"/>
              </a:ext>
            </a:extLst>
          </p:cNvPr>
          <p:cNvSpPr/>
          <p:nvPr/>
        </p:nvSpPr>
        <p:spPr>
          <a:xfrm>
            <a:off x="3628090" y="2965322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7185E5-1CEF-4440-9C78-0C785947C57A}"/>
              </a:ext>
            </a:extLst>
          </p:cNvPr>
          <p:cNvSpPr/>
          <p:nvPr/>
        </p:nvSpPr>
        <p:spPr>
          <a:xfrm>
            <a:off x="3171847" y="3041522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45D78-5BA5-4F4C-BEDC-2212534FE3DC}"/>
              </a:ext>
            </a:extLst>
          </p:cNvPr>
          <p:cNvSpPr/>
          <p:nvPr/>
        </p:nvSpPr>
        <p:spPr>
          <a:xfrm>
            <a:off x="3462925" y="2625820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A5DE69-AC84-4B71-8B07-420E7253ACCE}"/>
              </a:ext>
            </a:extLst>
          </p:cNvPr>
          <p:cNvSpPr/>
          <p:nvPr/>
        </p:nvSpPr>
        <p:spPr>
          <a:xfrm>
            <a:off x="3465394" y="3073646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09671C-140C-4B78-B7FB-C4926BA87A72}"/>
              </a:ext>
            </a:extLst>
          </p:cNvPr>
          <p:cNvSpPr/>
          <p:nvPr/>
        </p:nvSpPr>
        <p:spPr>
          <a:xfrm>
            <a:off x="3057346" y="2876455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67F7B5-6D1E-4821-B2AE-1A8455DBE32D}"/>
              </a:ext>
            </a:extLst>
          </p:cNvPr>
          <p:cNvSpPr/>
          <p:nvPr/>
        </p:nvSpPr>
        <p:spPr>
          <a:xfrm>
            <a:off x="3484271" y="2625819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DE949A-AF6D-45D7-BD5B-CE0142A30E56}"/>
              </a:ext>
            </a:extLst>
          </p:cNvPr>
          <p:cNvSpPr/>
          <p:nvPr/>
        </p:nvSpPr>
        <p:spPr>
          <a:xfrm>
            <a:off x="2011196" y="2499645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E47C8A-D0E7-4FEF-BB6C-1D96140AF55B}"/>
              </a:ext>
            </a:extLst>
          </p:cNvPr>
          <p:cNvSpPr/>
          <p:nvPr/>
        </p:nvSpPr>
        <p:spPr>
          <a:xfrm>
            <a:off x="2163596" y="2652045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DBA125-7C8B-4A7A-9FCA-F9510CDF1C86}"/>
              </a:ext>
            </a:extLst>
          </p:cNvPr>
          <p:cNvSpPr/>
          <p:nvPr/>
        </p:nvSpPr>
        <p:spPr>
          <a:xfrm>
            <a:off x="2315996" y="2804445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0E407E-98E7-4BBA-99E2-2C0B56DE0BB5}"/>
              </a:ext>
            </a:extLst>
          </p:cNvPr>
          <p:cNvSpPr/>
          <p:nvPr/>
        </p:nvSpPr>
        <p:spPr>
          <a:xfrm>
            <a:off x="2468396" y="2956845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166903-E492-4C3F-AC33-EF4746C53F92}"/>
              </a:ext>
            </a:extLst>
          </p:cNvPr>
          <p:cNvSpPr/>
          <p:nvPr/>
        </p:nvSpPr>
        <p:spPr>
          <a:xfrm>
            <a:off x="1888768" y="2653792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4ED8D4-6545-447B-9279-0DA52B74B69E}"/>
              </a:ext>
            </a:extLst>
          </p:cNvPr>
          <p:cNvSpPr/>
          <p:nvPr/>
        </p:nvSpPr>
        <p:spPr>
          <a:xfrm>
            <a:off x="2133338" y="2306669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110E19-0AB5-43AE-B8E1-EE22292D19F4}"/>
              </a:ext>
            </a:extLst>
          </p:cNvPr>
          <p:cNvSpPr/>
          <p:nvPr/>
        </p:nvSpPr>
        <p:spPr>
          <a:xfrm>
            <a:off x="2345929" y="2164396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954B27-4997-475D-85F1-12DED7F7D3D4}"/>
              </a:ext>
            </a:extLst>
          </p:cNvPr>
          <p:cNvSpPr/>
          <p:nvPr/>
        </p:nvSpPr>
        <p:spPr>
          <a:xfrm>
            <a:off x="1796765" y="2581684"/>
            <a:ext cx="926973" cy="23458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E8ED4E-1C04-4201-B319-2A597B29F5BE}"/>
              </a:ext>
            </a:extLst>
          </p:cNvPr>
          <p:cNvSpPr/>
          <p:nvPr/>
        </p:nvSpPr>
        <p:spPr>
          <a:xfrm>
            <a:off x="4402147" y="2019600"/>
            <a:ext cx="821355" cy="50038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55C057-1387-447F-AA99-533D0B31D5C8}"/>
              </a:ext>
            </a:extLst>
          </p:cNvPr>
          <p:cNvSpPr txBox="1"/>
          <p:nvPr/>
        </p:nvSpPr>
        <p:spPr>
          <a:xfrm>
            <a:off x="969421" y="996681"/>
            <a:ext cx="62388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x 3</a:t>
            </a:r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F7C9DD-FAEE-46E3-84E6-D8506F5CCCB0}"/>
              </a:ext>
            </a:extLst>
          </p:cNvPr>
          <p:cNvSpPr txBox="1"/>
          <p:nvPr/>
        </p:nvSpPr>
        <p:spPr>
          <a:xfrm>
            <a:off x="2049394" y="1006841"/>
            <a:ext cx="62388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 x 5</a:t>
            </a:r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2D9C8D-23E5-464F-9DD6-1B9AE61D83B1}"/>
              </a:ext>
            </a:extLst>
          </p:cNvPr>
          <p:cNvSpPr txBox="1"/>
          <p:nvPr/>
        </p:nvSpPr>
        <p:spPr>
          <a:xfrm>
            <a:off x="3040889" y="1006841"/>
            <a:ext cx="62388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5 x 7</a:t>
            </a:r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9D5BE7-09B1-4506-842F-CAB1AE7A131C}"/>
              </a:ext>
            </a:extLst>
          </p:cNvPr>
          <p:cNvSpPr txBox="1"/>
          <p:nvPr/>
        </p:nvSpPr>
        <p:spPr>
          <a:xfrm>
            <a:off x="4032384" y="996681"/>
            <a:ext cx="62388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 x 7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73B52A-F830-4E44-9902-7672CC35245C}"/>
              </a:ext>
            </a:extLst>
          </p:cNvPr>
          <p:cNvSpPr txBox="1"/>
          <p:nvPr/>
        </p:nvSpPr>
        <p:spPr>
          <a:xfrm>
            <a:off x="5112357" y="996681"/>
            <a:ext cx="74090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7 x 10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B888DF-4B1A-443F-AA4A-A9D7D7297C57}"/>
              </a:ext>
            </a:extLst>
          </p:cNvPr>
          <p:cNvSpPr txBox="1"/>
          <p:nvPr/>
        </p:nvSpPr>
        <p:spPr>
          <a:xfrm>
            <a:off x="1655815" y="10068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EC64B0-B29F-4073-82EE-62CE8BF77F1C}"/>
              </a:ext>
            </a:extLst>
          </p:cNvPr>
          <p:cNvSpPr txBox="1"/>
          <p:nvPr/>
        </p:nvSpPr>
        <p:spPr>
          <a:xfrm>
            <a:off x="2706995" y="10068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D68AC9-E836-43A1-9711-3045732E6D4D}"/>
              </a:ext>
            </a:extLst>
          </p:cNvPr>
          <p:cNvSpPr txBox="1"/>
          <p:nvPr/>
        </p:nvSpPr>
        <p:spPr>
          <a:xfrm>
            <a:off x="3698540" y="10068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5021B7-0934-4F35-9299-5A1BE1DCA48B}"/>
              </a:ext>
            </a:extLst>
          </p:cNvPr>
          <p:cNvSpPr txBox="1"/>
          <p:nvPr/>
        </p:nvSpPr>
        <p:spPr>
          <a:xfrm>
            <a:off x="4723797" y="10068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65D1027-5C45-42F1-AAD1-AC2A9050AD19}"/>
              </a:ext>
            </a:extLst>
          </p:cNvPr>
          <p:cNvSpPr txBox="1"/>
          <p:nvPr/>
        </p:nvSpPr>
        <p:spPr>
          <a:xfrm>
            <a:off x="5941743" y="97710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 169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109B2E3-C3DD-4CD9-9EC0-C91952D4938F}"/>
              </a:ext>
            </a:extLst>
          </p:cNvPr>
          <p:cNvSpPr txBox="1"/>
          <p:nvPr/>
        </p:nvSpPr>
        <p:spPr>
          <a:xfrm>
            <a:off x="8109455" y="992490"/>
            <a:ext cx="2895473" cy="3385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/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36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C9A7562-BD95-4F18-9BEC-FF401D74E05C}"/>
              </a:ext>
            </a:extLst>
          </p:cNvPr>
          <p:cNvSpPr txBox="1"/>
          <p:nvPr/>
        </p:nvSpPr>
        <p:spPr>
          <a:xfrm>
            <a:off x="2666191" y="592087"/>
            <a:ext cx="138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Spatial Output</a:t>
            </a:r>
            <a:endParaRPr lang="en-IN" sz="16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FBD545F-5AF5-4A68-9E41-1A0EDDE194D4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5282790" y="3646692"/>
            <a:ext cx="2063301" cy="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1D6626A-B97B-441A-809F-946719FD05F1}"/>
              </a:ext>
            </a:extLst>
          </p:cNvPr>
          <p:cNvSpPr txBox="1"/>
          <p:nvPr/>
        </p:nvSpPr>
        <p:spPr>
          <a:xfrm>
            <a:off x="5900612" y="3211308"/>
            <a:ext cx="636713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NMS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8F55CA-B591-4929-BA6C-26C4B843F775}"/>
              </a:ext>
            </a:extLst>
          </p:cNvPr>
          <p:cNvSpPr/>
          <p:nvPr/>
        </p:nvSpPr>
        <p:spPr>
          <a:xfrm>
            <a:off x="10055510" y="2875564"/>
            <a:ext cx="1549401" cy="199783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B7DDFAB-C990-492A-9504-472A93B926D6}"/>
              </a:ext>
            </a:extLst>
          </p:cNvPr>
          <p:cNvSpPr/>
          <p:nvPr/>
        </p:nvSpPr>
        <p:spPr>
          <a:xfrm>
            <a:off x="8560373" y="2575845"/>
            <a:ext cx="776667" cy="24956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90FB95E-B132-4DEA-AD8E-18216480DC39}"/>
              </a:ext>
            </a:extLst>
          </p:cNvPr>
          <p:cNvSpPr/>
          <p:nvPr/>
        </p:nvSpPr>
        <p:spPr>
          <a:xfrm>
            <a:off x="7653068" y="4040440"/>
            <a:ext cx="1069405" cy="84836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4DEB601-AE65-4D97-8C36-E5860B447F13}"/>
              </a:ext>
            </a:extLst>
          </p:cNvPr>
          <p:cNvSpPr/>
          <p:nvPr/>
        </p:nvSpPr>
        <p:spPr>
          <a:xfrm>
            <a:off x="3981063" y="2071225"/>
            <a:ext cx="821355" cy="50038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456B74-4866-4D8F-AD9C-8CA1BB612BCA}"/>
              </a:ext>
            </a:extLst>
          </p:cNvPr>
          <p:cNvSpPr/>
          <p:nvPr/>
        </p:nvSpPr>
        <p:spPr>
          <a:xfrm>
            <a:off x="933263" y="2721694"/>
            <a:ext cx="470792" cy="39549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D11A5A-AF11-4E25-8CE5-F78B639E44DD}"/>
              </a:ext>
            </a:extLst>
          </p:cNvPr>
          <p:cNvSpPr/>
          <p:nvPr/>
        </p:nvSpPr>
        <p:spPr>
          <a:xfrm>
            <a:off x="7606507" y="2649714"/>
            <a:ext cx="470792" cy="39549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9AEDCAC-0CA2-44AD-9F3E-A848B13096A8}"/>
              </a:ext>
            </a:extLst>
          </p:cNvPr>
          <p:cNvSpPr txBox="1"/>
          <p:nvPr/>
        </p:nvSpPr>
        <p:spPr>
          <a:xfrm>
            <a:off x="3069885" y="-14183"/>
            <a:ext cx="670593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Inference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0E805-19AB-4AE0-A321-A9FE538F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2515E-F52F-4777-9202-5CB68AE1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6" y="601991"/>
            <a:ext cx="729093" cy="537786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136D6-A60B-4C75-AF37-46302BD6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69" y="1301322"/>
            <a:ext cx="857604" cy="632577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2FA33-5C7E-4903-AC1C-9B50DEA9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21" y="2095442"/>
            <a:ext cx="997500" cy="735766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8A918-88F2-49B7-8204-E25F33A9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936" y="2992751"/>
            <a:ext cx="1182870" cy="872497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7B6FF-8E82-4967-B742-739308BA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627" y="4026791"/>
            <a:ext cx="1333487" cy="983594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F59A5-C92D-4FDF-AC89-E358F37F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25" y="5171928"/>
            <a:ext cx="1455489" cy="1073584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E68075-9A2B-4C8A-AA25-D555B1F3EB8A}"/>
              </a:ext>
            </a:extLst>
          </p:cNvPr>
          <p:cNvSpPr/>
          <p:nvPr/>
        </p:nvSpPr>
        <p:spPr>
          <a:xfrm>
            <a:off x="4805306" y="2402910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19E698-5227-475E-996C-2C5484A36E71}"/>
              </a:ext>
            </a:extLst>
          </p:cNvPr>
          <p:cNvSpPr/>
          <p:nvPr/>
        </p:nvSpPr>
        <p:spPr>
          <a:xfrm>
            <a:off x="7752080" y="1807346"/>
            <a:ext cx="1646464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AE799-9479-4131-879C-F0D16F9FBF43}"/>
              </a:ext>
            </a:extLst>
          </p:cNvPr>
          <p:cNvSpPr/>
          <p:nvPr/>
        </p:nvSpPr>
        <p:spPr>
          <a:xfrm>
            <a:off x="7752080" y="5082244"/>
            <a:ext cx="1615777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 </a:t>
            </a:r>
          </a:p>
          <a:p>
            <a:r>
              <a:rPr lang="en-US" dirty="0"/>
              <a:t>Class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c+1</a:t>
            </a:r>
            <a:endParaRPr lang="en-IN" dirty="0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244F07E-CC1D-4637-97FA-78A271487440}"/>
              </a:ext>
            </a:extLst>
          </p:cNvPr>
          <p:cNvSpPr/>
          <p:nvPr/>
        </p:nvSpPr>
        <p:spPr>
          <a:xfrm rot="5400000">
            <a:off x="5539574" y="2963285"/>
            <a:ext cx="1283005" cy="692211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9C589B4-11E9-4217-B501-707A5A9DBD7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505274" y="3309391"/>
            <a:ext cx="2054694" cy="1313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ADA45A-FC23-427D-978B-B67D508CEAB4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6527182" y="2176678"/>
            <a:ext cx="2048130" cy="11327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A73DD-FBB6-43FE-9018-602B80E7F350}"/>
              </a:ext>
            </a:extLst>
          </p:cNvPr>
          <p:cNvSpPr/>
          <p:nvPr/>
        </p:nvSpPr>
        <p:spPr>
          <a:xfrm>
            <a:off x="7752079" y="1151683"/>
            <a:ext cx="1646465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C2ACFC-93DE-4527-8BBD-588E7F04F907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76192" y="3309391"/>
            <a:ext cx="1358779" cy="775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84FEE8-E087-4E10-BD13-9694DC65CD89}"/>
              </a:ext>
            </a:extLst>
          </p:cNvPr>
          <p:cNvSpPr txBox="1"/>
          <p:nvPr/>
        </p:nvSpPr>
        <p:spPr>
          <a:xfrm>
            <a:off x="7752080" y="4622411"/>
            <a:ext cx="161577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39FD52-FEDE-48D7-A073-4688CC00E6DE}"/>
              </a:ext>
            </a:extLst>
          </p:cNvPr>
          <p:cNvSpPr txBox="1"/>
          <p:nvPr/>
        </p:nvSpPr>
        <p:spPr>
          <a:xfrm>
            <a:off x="5536706" y="4076870"/>
            <a:ext cx="1533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Modified Alex NET</a:t>
            </a:r>
            <a:endParaRPr lang="en-IN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F5D12B-AE88-4A57-A288-2A15E8B770A5}"/>
              </a:ext>
            </a:extLst>
          </p:cNvPr>
          <p:cNvSpPr txBox="1"/>
          <p:nvPr/>
        </p:nvSpPr>
        <p:spPr>
          <a:xfrm>
            <a:off x="1980248" y="68621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245 X 245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A859FD-912E-40E3-A36C-F60C9D18999A}"/>
              </a:ext>
            </a:extLst>
          </p:cNvPr>
          <p:cNvSpPr txBox="1"/>
          <p:nvPr/>
        </p:nvSpPr>
        <p:spPr>
          <a:xfrm>
            <a:off x="1976659" y="152411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281 x 317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C1D54B-3D52-4F3E-8ADF-35F2A8C461DB}"/>
              </a:ext>
            </a:extLst>
          </p:cNvPr>
          <p:cNvSpPr txBox="1"/>
          <p:nvPr/>
        </p:nvSpPr>
        <p:spPr>
          <a:xfrm>
            <a:off x="1976659" y="433403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425 x 497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154EAA-00AF-4C47-94DE-A3897802AE04}"/>
              </a:ext>
            </a:extLst>
          </p:cNvPr>
          <p:cNvSpPr txBox="1"/>
          <p:nvPr/>
        </p:nvSpPr>
        <p:spPr>
          <a:xfrm>
            <a:off x="1976659" y="319195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389 x 461</a:t>
            </a:r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1DC74F-8514-4E17-914D-9819BF92AF12}"/>
              </a:ext>
            </a:extLst>
          </p:cNvPr>
          <p:cNvSpPr txBox="1"/>
          <p:nvPr/>
        </p:nvSpPr>
        <p:spPr>
          <a:xfrm>
            <a:off x="1976659" y="227706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317 x 386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A2A4CA-6311-461C-B7F5-5AAFA26CC290}"/>
              </a:ext>
            </a:extLst>
          </p:cNvPr>
          <p:cNvSpPr txBox="1"/>
          <p:nvPr/>
        </p:nvSpPr>
        <p:spPr>
          <a:xfrm>
            <a:off x="1976659" y="552405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464 x 569</a:t>
            </a:r>
            <a:endParaRPr lang="en-IN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FEDBF1-A13D-47F2-B5D1-02EDF1F6FA50}"/>
              </a:ext>
            </a:extLst>
          </p:cNvPr>
          <p:cNvSpPr txBox="1"/>
          <p:nvPr/>
        </p:nvSpPr>
        <p:spPr>
          <a:xfrm>
            <a:off x="4794139" y="2057639"/>
            <a:ext cx="2996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F9CD97-57F5-433C-8D01-00C1CA27C99F}"/>
              </a:ext>
            </a:extLst>
          </p:cNvPr>
          <p:cNvSpPr txBox="1"/>
          <p:nvPr/>
        </p:nvSpPr>
        <p:spPr>
          <a:xfrm>
            <a:off x="9727386" y="4015315"/>
            <a:ext cx="1317560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x 1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FA4BCA-786E-4F13-967A-259CD0EAA330}"/>
              </a:ext>
            </a:extLst>
          </p:cNvPr>
          <p:cNvSpPr txBox="1"/>
          <p:nvPr/>
        </p:nvSpPr>
        <p:spPr>
          <a:xfrm>
            <a:off x="9711458" y="4468477"/>
            <a:ext cx="1333487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x 3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1FD679-1868-4B38-9706-F9D2A0CE8BEB}"/>
              </a:ext>
            </a:extLst>
          </p:cNvPr>
          <p:cNvSpPr txBox="1"/>
          <p:nvPr/>
        </p:nvSpPr>
        <p:spPr>
          <a:xfrm>
            <a:off x="9711458" y="4921639"/>
            <a:ext cx="1333487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5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74895C-74A9-4C72-A2CF-7C1523AABDB6}"/>
              </a:ext>
            </a:extLst>
          </p:cNvPr>
          <p:cNvSpPr txBox="1"/>
          <p:nvPr/>
        </p:nvSpPr>
        <p:spPr>
          <a:xfrm>
            <a:off x="9727385" y="5368870"/>
            <a:ext cx="1321159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F6DFAD-7AF5-43BC-AF7C-9199F33DDBE5}"/>
              </a:ext>
            </a:extLst>
          </p:cNvPr>
          <p:cNvSpPr txBox="1"/>
          <p:nvPr/>
        </p:nvSpPr>
        <p:spPr>
          <a:xfrm>
            <a:off x="9711459" y="5826828"/>
            <a:ext cx="1352782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BED1C1-8427-48F2-8E8D-E7B55EDFF0E6}"/>
              </a:ext>
            </a:extLst>
          </p:cNvPr>
          <p:cNvSpPr txBox="1"/>
          <p:nvPr/>
        </p:nvSpPr>
        <p:spPr>
          <a:xfrm>
            <a:off x="9711459" y="6275194"/>
            <a:ext cx="1352782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 x 10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F4CE44-AACF-428E-8227-6D06F3D6CFEB}"/>
              </a:ext>
            </a:extLst>
          </p:cNvPr>
          <p:cNvSpPr txBox="1"/>
          <p:nvPr/>
        </p:nvSpPr>
        <p:spPr>
          <a:xfrm>
            <a:off x="9727386" y="465554"/>
            <a:ext cx="1630537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x 1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0C62F8-66EA-4CE0-91B2-184DF061A987}"/>
              </a:ext>
            </a:extLst>
          </p:cNvPr>
          <p:cNvSpPr txBox="1"/>
          <p:nvPr/>
        </p:nvSpPr>
        <p:spPr>
          <a:xfrm>
            <a:off x="9727385" y="918716"/>
            <a:ext cx="163053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x 3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17CC36-42D0-4971-8D91-A2A18ECB79E7}"/>
              </a:ext>
            </a:extLst>
          </p:cNvPr>
          <p:cNvSpPr txBox="1"/>
          <p:nvPr/>
        </p:nvSpPr>
        <p:spPr>
          <a:xfrm>
            <a:off x="9727385" y="1371878"/>
            <a:ext cx="163053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5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C7A3B85-3A93-4D62-89BD-E177E320CF87}"/>
              </a:ext>
            </a:extLst>
          </p:cNvPr>
          <p:cNvSpPr txBox="1"/>
          <p:nvPr/>
        </p:nvSpPr>
        <p:spPr>
          <a:xfrm>
            <a:off x="9743311" y="1819109"/>
            <a:ext cx="163053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F462CC5-C72B-478F-A90E-67F82F03B1EA}"/>
              </a:ext>
            </a:extLst>
          </p:cNvPr>
          <p:cNvSpPr txBox="1"/>
          <p:nvPr/>
        </p:nvSpPr>
        <p:spPr>
          <a:xfrm>
            <a:off x="9743311" y="2277067"/>
            <a:ext cx="163053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x 7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2925B71-BACE-4C2F-AD3C-48242F422009}"/>
              </a:ext>
            </a:extLst>
          </p:cNvPr>
          <p:cNvSpPr txBox="1"/>
          <p:nvPr/>
        </p:nvSpPr>
        <p:spPr>
          <a:xfrm>
            <a:off x="9743311" y="2725433"/>
            <a:ext cx="1630538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 x 10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4 x c+1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6E0680F-0564-440F-8B5E-13535CE7C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1" y="3094765"/>
            <a:ext cx="729093" cy="537786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E9EF9BD-A500-4EFD-B0B6-109E39FE0721}"/>
              </a:ext>
            </a:extLst>
          </p:cNvPr>
          <p:cNvSpPr txBox="1"/>
          <p:nvPr/>
        </p:nvSpPr>
        <p:spPr>
          <a:xfrm>
            <a:off x="541538" y="369935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245 X 245</a:t>
            </a:r>
            <a:endParaRPr lang="en-IN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153F831-5516-4E7F-8E0D-1971FE6C3D02}"/>
              </a:ext>
            </a:extLst>
          </p:cNvPr>
          <p:cNvSpPr txBox="1"/>
          <p:nvPr/>
        </p:nvSpPr>
        <p:spPr>
          <a:xfrm>
            <a:off x="3069885" y="-14183"/>
            <a:ext cx="670593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Inference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FDB7FC6-A99C-4F2C-8AF4-F808C4ABC0A5}"/>
              </a:ext>
            </a:extLst>
          </p:cNvPr>
          <p:cNvCxnSpPr>
            <a:cxnSpLocks/>
          </p:cNvCxnSpPr>
          <p:nvPr/>
        </p:nvCxnSpPr>
        <p:spPr>
          <a:xfrm>
            <a:off x="1447555" y="3376622"/>
            <a:ext cx="360730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E3C7112-987D-4783-B774-C7E6D0ECB622}"/>
              </a:ext>
            </a:extLst>
          </p:cNvPr>
          <p:cNvSpPr txBox="1"/>
          <p:nvPr/>
        </p:nvSpPr>
        <p:spPr>
          <a:xfrm>
            <a:off x="677344" y="2753588"/>
            <a:ext cx="63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Query</a:t>
            </a:r>
            <a:endParaRPr lang="en-IN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BA142D1-57D6-4872-A5C8-2A1407ECF93E}"/>
              </a:ext>
            </a:extLst>
          </p:cNvPr>
          <p:cNvSpPr txBox="1"/>
          <p:nvPr/>
        </p:nvSpPr>
        <p:spPr>
          <a:xfrm>
            <a:off x="3045723" y="6668036"/>
            <a:ext cx="62287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https://www.youtube.com/watch?v=9I6nzfx_kpE&amp;list=PL1GQaVhO4f_jLxOokW7CS5kY_J1t1T17S&amp;ab_channel=Cogneethi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36B79-4A09-4D69-8B8B-4458AE7F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C26F9-A708-4F4F-B458-661E0CA8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27" y="1047567"/>
            <a:ext cx="896881" cy="90315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C6923-F639-487B-B1E3-BB605FB0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592" y="710238"/>
            <a:ext cx="1390844" cy="124048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2B938-214A-4D29-BA44-8FC69CA9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20" y="273499"/>
            <a:ext cx="2008468" cy="1667108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6F75D-6934-45A7-B9D6-E15A826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272" y="144705"/>
            <a:ext cx="2261028" cy="179590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8CA67-8803-42F4-9408-BEE5ED11E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29" y="3018218"/>
            <a:ext cx="896880" cy="90315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F33D8-9CFA-48CD-A7AA-AC552AE6D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965" y="2895724"/>
            <a:ext cx="1390844" cy="124048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34057-B14B-4564-96A1-A196EF315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120" y="2756799"/>
            <a:ext cx="2008468" cy="1667109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5F0A9-3C9E-459C-8B05-C5591DED2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0271" y="2628008"/>
            <a:ext cx="2261028" cy="179590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91EFA-9DC4-44FD-A394-F593125C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1773" y="5659573"/>
            <a:ext cx="896880" cy="909166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40F28F-6125-4398-A446-65EC24919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7964" y="5317042"/>
            <a:ext cx="1354472" cy="124048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CC8394-1DC8-483A-A4B1-F7A6CEFE1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7432" y="4890416"/>
            <a:ext cx="2013156" cy="1667109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B5C25-FB69-4943-86C6-FA59DACFF5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9899" y="4761622"/>
            <a:ext cx="2261029" cy="179590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74A16CA-1F05-4C75-A343-BD4145245976}"/>
              </a:ext>
            </a:extLst>
          </p:cNvPr>
          <p:cNvCxnSpPr>
            <a:cxnSpLocks/>
            <a:stCxn id="34" idx="3"/>
            <a:endCxn id="2" idx="1"/>
          </p:cNvCxnSpPr>
          <p:nvPr/>
        </p:nvCxnSpPr>
        <p:spPr>
          <a:xfrm flipV="1">
            <a:off x="1618289" y="1499144"/>
            <a:ext cx="2536738" cy="1975511"/>
          </a:xfrm>
          <a:prstGeom prst="bentConnector3">
            <a:avLst>
              <a:gd name="adj1" fmla="val 86847"/>
            </a:avLst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8D5BA73-2372-404B-AA1B-161E24CE538A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1618289" y="3469795"/>
            <a:ext cx="2536740" cy="4860"/>
          </a:xfrm>
          <a:prstGeom prst="bentConnector3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5024927-BDED-414E-A8BE-C88D1619464D}"/>
              </a:ext>
            </a:extLst>
          </p:cNvPr>
          <p:cNvCxnSpPr>
            <a:cxnSpLocks/>
            <a:stCxn id="34" idx="3"/>
            <a:endCxn id="10" idx="1"/>
          </p:cNvCxnSpPr>
          <p:nvPr/>
        </p:nvCxnSpPr>
        <p:spPr>
          <a:xfrm>
            <a:off x="1618289" y="3474655"/>
            <a:ext cx="2533484" cy="2639501"/>
          </a:xfrm>
          <a:prstGeom prst="bentConnector3">
            <a:avLst>
              <a:gd name="adj1" fmla="val 87296"/>
            </a:avLst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28726F-39A0-4B2E-AACB-5E9E36B1B02F}"/>
              </a:ext>
            </a:extLst>
          </p:cNvPr>
          <p:cNvSpPr txBox="1"/>
          <p:nvPr/>
        </p:nvSpPr>
        <p:spPr>
          <a:xfrm>
            <a:off x="4151773" y="218870"/>
            <a:ext cx="1474699" cy="3385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36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D73E77-0886-4C9F-9C7F-4488D25A5BE4}"/>
              </a:ext>
            </a:extLst>
          </p:cNvPr>
          <p:cNvSpPr txBox="1"/>
          <p:nvPr/>
        </p:nvSpPr>
        <p:spPr>
          <a:xfrm>
            <a:off x="4151772" y="2374035"/>
            <a:ext cx="1474699" cy="3385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12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3CE791-2840-45B0-B14A-68E42BFEF0BA}"/>
              </a:ext>
            </a:extLst>
          </p:cNvPr>
          <p:cNvSpPr txBox="1"/>
          <p:nvPr/>
        </p:nvSpPr>
        <p:spPr>
          <a:xfrm>
            <a:off x="1858242" y="2074942"/>
            <a:ext cx="1903109" cy="64633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Confidence Box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4697FA-7031-4876-A617-07DDD417CA51}"/>
              </a:ext>
            </a:extLst>
          </p:cNvPr>
          <p:cNvSpPr txBox="1"/>
          <p:nvPr/>
        </p:nvSpPr>
        <p:spPr>
          <a:xfrm>
            <a:off x="1858243" y="4639606"/>
            <a:ext cx="1903109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Regression</a:t>
            </a:r>
            <a:r>
              <a:rPr lang="en-US" dirty="0"/>
              <a:t> Bounding Box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C0A5F4-B815-4BEA-806A-7FB5D7BFD61D}"/>
              </a:ext>
            </a:extLst>
          </p:cNvPr>
          <p:cNvSpPr/>
          <p:nvPr/>
        </p:nvSpPr>
        <p:spPr>
          <a:xfrm>
            <a:off x="227445" y="2712589"/>
            <a:ext cx="1390844" cy="1524131"/>
          </a:xfrm>
          <a:prstGeom prst="rect">
            <a:avLst/>
          </a:prstGeom>
          <a:solidFill>
            <a:schemeClr val="accent1">
              <a:lumMod val="75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6FEC914-A33B-45A1-A585-23CE746F1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125" y="532722"/>
            <a:ext cx="1903109" cy="1403751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BD285C-78DD-4649-8CD7-06483276082D}"/>
              </a:ext>
            </a:extLst>
          </p:cNvPr>
          <p:cNvCxnSpPr>
            <a:cxnSpLocks/>
          </p:cNvCxnSpPr>
          <p:nvPr/>
        </p:nvCxnSpPr>
        <p:spPr>
          <a:xfrm>
            <a:off x="885708" y="1936473"/>
            <a:ext cx="0" cy="7761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225255A-A76C-47FA-AF64-CB47012E57C7}"/>
              </a:ext>
            </a:extLst>
          </p:cNvPr>
          <p:cNvSpPr txBox="1"/>
          <p:nvPr/>
        </p:nvSpPr>
        <p:spPr>
          <a:xfrm>
            <a:off x="492243" y="241257"/>
            <a:ext cx="1231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Query Input</a:t>
            </a:r>
            <a:endParaRPr lang="en-IN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760B8A-B3C6-4DB7-B347-6FB13B4E0A3C}"/>
              </a:ext>
            </a:extLst>
          </p:cNvPr>
          <p:cNvSpPr txBox="1"/>
          <p:nvPr/>
        </p:nvSpPr>
        <p:spPr>
          <a:xfrm>
            <a:off x="3079014" y="664034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https://arxiv.org/abs/1312.6229</a:t>
            </a:r>
          </a:p>
        </p:txBody>
      </p:sp>
    </p:spTree>
    <p:extLst>
      <p:ext uri="{BB962C8B-B14F-4D97-AF65-F5344CB8AC3E}">
        <p14:creationId xmlns:p14="http://schemas.microsoft.com/office/powerpoint/2010/main" val="268487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936E7-1980-46C3-AA73-4F9AFB29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17" y="2428241"/>
            <a:ext cx="2623166" cy="193487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A6A80B-48ED-4583-9480-AB8F4BED7285}"/>
              </a:ext>
            </a:extLst>
          </p:cNvPr>
          <p:cNvCxnSpPr>
            <a:cxnSpLocks/>
          </p:cNvCxnSpPr>
          <p:nvPr/>
        </p:nvCxnSpPr>
        <p:spPr>
          <a:xfrm>
            <a:off x="4683842" y="3459492"/>
            <a:ext cx="2063301" cy="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732D07-0D5E-4DA0-8FD1-C01ED08803C6}"/>
              </a:ext>
            </a:extLst>
          </p:cNvPr>
          <p:cNvSpPr txBox="1"/>
          <p:nvPr/>
        </p:nvSpPr>
        <p:spPr>
          <a:xfrm>
            <a:off x="5301664" y="3024108"/>
            <a:ext cx="636713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NMS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E2851-7660-46AB-8A78-E149E89132DF}"/>
              </a:ext>
            </a:extLst>
          </p:cNvPr>
          <p:cNvSpPr/>
          <p:nvPr/>
        </p:nvSpPr>
        <p:spPr>
          <a:xfrm>
            <a:off x="8331200" y="2783840"/>
            <a:ext cx="1282960" cy="104648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80D77-14EC-46B6-9F21-9D69BF467C34}"/>
              </a:ext>
            </a:extLst>
          </p:cNvPr>
          <p:cNvSpPr txBox="1"/>
          <p:nvPr/>
        </p:nvSpPr>
        <p:spPr>
          <a:xfrm>
            <a:off x="2892346" y="3274826"/>
            <a:ext cx="1628459" cy="3693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Spatial Outputs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4F941-B2DD-4D44-8935-3BF7CB96BA98}"/>
              </a:ext>
            </a:extLst>
          </p:cNvPr>
          <p:cNvSpPr txBox="1"/>
          <p:nvPr/>
        </p:nvSpPr>
        <p:spPr>
          <a:xfrm>
            <a:off x="7563806" y="4444843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prediction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7ADA6-BF1F-4795-99CF-088DE4FB61A7}"/>
              </a:ext>
            </a:extLst>
          </p:cNvPr>
          <p:cNvSpPr txBox="1"/>
          <p:nvPr/>
        </p:nvSpPr>
        <p:spPr>
          <a:xfrm>
            <a:off x="3069888" y="-14183"/>
            <a:ext cx="67059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Inference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FAB84-ED5D-4A93-850E-90EB8FBA5B4F}"/>
              </a:ext>
            </a:extLst>
          </p:cNvPr>
          <p:cNvSpPr txBox="1"/>
          <p:nvPr/>
        </p:nvSpPr>
        <p:spPr>
          <a:xfrm>
            <a:off x="3048000" y="661069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Credit: https://arxiv.org/abs/1312.6229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25065-3713-4043-B879-E724398C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BFF1B-BA86-472D-8E5D-11903DDB1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08" y="1577215"/>
            <a:ext cx="5950479" cy="3646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D11DB-8E11-4E7D-89AD-CC4AE49DB422}"/>
              </a:ext>
            </a:extLst>
          </p:cNvPr>
          <p:cNvSpPr txBox="1"/>
          <p:nvPr/>
        </p:nvSpPr>
        <p:spPr>
          <a:xfrm>
            <a:off x="3048000" y="661069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Paper link: https://arxiv.org/abs/1312.6229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0D11F-4DBA-4C20-B3C0-68C63B155232}"/>
              </a:ext>
            </a:extLst>
          </p:cNvPr>
          <p:cNvSpPr/>
          <p:nvPr/>
        </p:nvSpPr>
        <p:spPr>
          <a:xfrm>
            <a:off x="3048000" y="1366520"/>
            <a:ext cx="6800532" cy="412496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89C5B-4610-4C75-9C6B-957AF42894FB}"/>
              </a:ext>
            </a:extLst>
          </p:cNvPr>
          <p:cNvSpPr txBox="1"/>
          <p:nvPr/>
        </p:nvSpPr>
        <p:spPr>
          <a:xfrm>
            <a:off x="2249314" y="-14183"/>
            <a:ext cx="83470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Research Paper Result</a:t>
            </a:r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E18EE-3B7C-4D09-B728-865FBB275842}"/>
              </a:ext>
            </a:extLst>
          </p:cNvPr>
          <p:cNvSpPr txBox="1"/>
          <p:nvPr/>
        </p:nvSpPr>
        <p:spPr>
          <a:xfrm>
            <a:off x="3155212" y="570217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Rank for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Detection</a:t>
            </a:r>
            <a:r>
              <a:rPr lang="en-US" dirty="0"/>
              <a:t>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C4200-D08F-454C-8BE6-36AB3BF9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6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CD7A6-284D-4AF6-966C-92973387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942276" y="951228"/>
            <a:ext cx="3436011" cy="25980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77F37-B90D-4F51-BA52-C971CF67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76" y="4098666"/>
            <a:ext cx="3436011" cy="2296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1763A-52A9-4C98-8AAF-886A1275FDE8}"/>
              </a:ext>
            </a:extLst>
          </p:cNvPr>
          <p:cNvSpPr/>
          <p:nvPr/>
        </p:nvSpPr>
        <p:spPr>
          <a:xfrm>
            <a:off x="1278861" y="4691866"/>
            <a:ext cx="1277531" cy="1389925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49FE-E9BF-43D3-BB12-456E3E83ED79}"/>
              </a:ext>
            </a:extLst>
          </p:cNvPr>
          <p:cNvSpPr/>
          <p:nvPr/>
        </p:nvSpPr>
        <p:spPr>
          <a:xfrm>
            <a:off x="2556392" y="4098666"/>
            <a:ext cx="182189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E841-917D-4E2B-B5F4-B8ADA6A8AB96}"/>
              </a:ext>
            </a:extLst>
          </p:cNvPr>
          <p:cNvSpPr/>
          <p:nvPr/>
        </p:nvSpPr>
        <p:spPr>
          <a:xfrm>
            <a:off x="942276" y="4098666"/>
            <a:ext cx="33658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119E08-7BF2-4404-92E2-4B542D87BCF0}"/>
              </a:ext>
            </a:extLst>
          </p:cNvPr>
          <p:cNvSpPr/>
          <p:nvPr/>
        </p:nvSpPr>
        <p:spPr>
          <a:xfrm>
            <a:off x="1278861" y="4098666"/>
            <a:ext cx="1277531" cy="593200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980544-8880-4DEF-B135-4DEAB3AFD6D0}"/>
              </a:ext>
            </a:extLst>
          </p:cNvPr>
          <p:cNvSpPr/>
          <p:nvPr/>
        </p:nvSpPr>
        <p:spPr>
          <a:xfrm>
            <a:off x="1278860" y="6081791"/>
            <a:ext cx="1277531" cy="312889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E4E7EE-A8A9-45E4-A11C-189CFCA25BEC}"/>
              </a:ext>
            </a:extLst>
          </p:cNvPr>
          <p:cNvCxnSpPr>
            <a:cxnSpLocks/>
          </p:cNvCxnSpPr>
          <p:nvPr/>
        </p:nvCxnSpPr>
        <p:spPr>
          <a:xfrm flipH="1">
            <a:off x="974060" y="951228"/>
            <a:ext cx="719469" cy="58833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F4502A-519E-4504-A55E-D6E761BA234B}"/>
              </a:ext>
            </a:extLst>
          </p:cNvPr>
          <p:cNvCxnSpPr>
            <a:cxnSpLocks/>
          </p:cNvCxnSpPr>
          <p:nvPr/>
        </p:nvCxnSpPr>
        <p:spPr>
          <a:xfrm flipH="1">
            <a:off x="1126460" y="1103628"/>
            <a:ext cx="719469" cy="58833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6838E9-66A2-4773-B304-04EC5C57D9B2}"/>
              </a:ext>
            </a:extLst>
          </p:cNvPr>
          <p:cNvCxnSpPr>
            <a:cxnSpLocks/>
          </p:cNvCxnSpPr>
          <p:nvPr/>
        </p:nvCxnSpPr>
        <p:spPr>
          <a:xfrm flipH="1">
            <a:off x="1278860" y="1256028"/>
            <a:ext cx="719469" cy="58833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52997C-93E1-4EA8-823D-FB2E519C3A42}"/>
              </a:ext>
            </a:extLst>
          </p:cNvPr>
          <p:cNvCxnSpPr>
            <a:cxnSpLocks/>
          </p:cNvCxnSpPr>
          <p:nvPr/>
        </p:nvCxnSpPr>
        <p:spPr>
          <a:xfrm flipH="1">
            <a:off x="2469707" y="2815566"/>
            <a:ext cx="339414" cy="27651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C88365-8E4C-4811-8547-294332BA3B16}"/>
              </a:ext>
            </a:extLst>
          </p:cNvPr>
          <p:cNvCxnSpPr>
            <a:cxnSpLocks/>
          </p:cNvCxnSpPr>
          <p:nvPr/>
        </p:nvCxnSpPr>
        <p:spPr>
          <a:xfrm flipH="1">
            <a:off x="2622107" y="2967966"/>
            <a:ext cx="339414" cy="27651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07801D-A189-4E31-AAD6-B6F3AFB7CC3D}"/>
              </a:ext>
            </a:extLst>
          </p:cNvPr>
          <p:cNvCxnSpPr>
            <a:cxnSpLocks/>
          </p:cNvCxnSpPr>
          <p:nvPr/>
        </p:nvCxnSpPr>
        <p:spPr>
          <a:xfrm flipH="1">
            <a:off x="2774507" y="3120366"/>
            <a:ext cx="339414" cy="27651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7EE27-B866-4F0A-BD24-1D58AB20F2FC}"/>
              </a:ext>
            </a:extLst>
          </p:cNvPr>
          <p:cNvCxnSpPr>
            <a:cxnSpLocks/>
          </p:cNvCxnSpPr>
          <p:nvPr/>
        </p:nvCxnSpPr>
        <p:spPr>
          <a:xfrm flipH="1">
            <a:off x="2926907" y="3272766"/>
            <a:ext cx="339414" cy="27651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2CDE0B4-E5C2-4643-A217-B0EAE7DA3ACE}"/>
              </a:ext>
            </a:extLst>
          </p:cNvPr>
          <p:cNvSpPr/>
          <p:nvPr/>
        </p:nvSpPr>
        <p:spPr>
          <a:xfrm>
            <a:off x="5464940" y="3092083"/>
            <a:ext cx="1390844" cy="1524131"/>
          </a:xfrm>
          <a:prstGeom prst="rect">
            <a:avLst/>
          </a:prstGeom>
          <a:solidFill>
            <a:schemeClr val="accent1">
              <a:lumMod val="75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738EF5-1EC7-4D36-8935-728F3FF2B8F4}"/>
              </a:ext>
            </a:extLst>
          </p:cNvPr>
          <p:cNvCxnSpPr>
            <a:cxnSpLocks/>
            <a:stCxn id="7" idx="3"/>
            <a:endCxn id="51" idx="1"/>
          </p:cNvCxnSpPr>
          <p:nvPr/>
        </p:nvCxnSpPr>
        <p:spPr>
          <a:xfrm>
            <a:off x="4378287" y="2250256"/>
            <a:ext cx="1086653" cy="1603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44AECF-1545-4089-B772-BBB5E8BD8570}"/>
              </a:ext>
            </a:extLst>
          </p:cNvPr>
          <p:cNvCxnSpPr>
            <a:cxnSpLocks/>
            <a:stCxn id="13" idx="3"/>
            <a:endCxn id="51" idx="1"/>
          </p:cNvCxnSpPr>
          <p:nvPr/>
        </p:nvCxnSpPr>
        <p:spPr>
          <a:xfrm flipV="1">
            <a:off x="4378287" y="3854149"/>
            <a:ext cx="1086653" cy="13925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C07E412E-CCD1-4776-A615-D047959B1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r="2505"/>
          <a:stretch/>
        </p:blipFill>
        <p:spPr>
          <a:xfrm>
            <a:off x="7647578" y="951227"/>
            <a:ext cx="3436011" cy="25980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EFA151-E31F-4C32-946E-9B7CD30C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85" y="4102378"/>
            <a:ext cx="3436011" cy="2296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A3752A21-D7FC-46BA-8696-C1ED59D56E4E}"/>
              </a:ext>
            </a:extLst>
          </p:cNvPr>
          <p:cNvSpPr/>
          <p:nvPr/>
        </p:nvSpPr>
        <p:spPr>
          <a:xfrm>
            <a:off x="7647578" y="95466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737C12F-2B35-4784-BCD2-70008CF5714A}"/>
              </a:ext>
            </a:extLst>
          </p:cNvPr>
          <p:cNvSpPr/>
          <p:nvPr/>
        </p:nvSpPr>
        <p:spPr>
          <a:xfrm>
            <a:off x="9062184" y="941303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1D2975-AE09-406C-BB59-758AE788A1C0}"/>
              </a:ext>
            </a:extLst>
          </p:cNvPr>
          <p:cNvSpPr/>
          <p:nvPr/>
        </p:nvSpPr>
        <p:spPr>
          <a:xfrm>
            <a:off x="8871703" y="232197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D9BA8E-CC8E-4C2D-A215-8D4A1C42869E}"/>
              </a:ext>
            </a:extLst>
          </p:cNvPr>
          <p:cNvSpPr/>
          <p:nvPr/>
        </p:nvSpPr>
        <p:spPr>
          <a:xfrm>
            <a:off x="9246368" y="419030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4C2FD8-53E5-48D4-8863-5182F5413183}"/>
              </a:ext>
            </a:extLst>
          </p:cNvPr>
          <p:cNvSpPr/>
          <p:nvPr/>
        </p:nvSpPr>
        <p:spPr>
          <a:xfrm>
            <a:off x="9398768" y="434270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681F5D-DC2E-4A41-A181-8762AFF0A90E}"/>
              </a:ext>
            </a:extLst>
          </p:cNvPr>
          <p:cNvSpPr/>
          <p:nvPr/>
        </p:nvSpPr>
        <p:spPr>
          <a:xfrm>
            <a:off x="9551168" y="449510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66811B-55C2-4076-AD2A-2B677F58FBD4}"/>
              </a:ext>
            </a:extLst>
          </p:cNvPr>
          <p:cNvSpPr/>
          <p:nvPr/>
        </p:nvSpPr>
        <p:spPr>
          <a:xfrm>
            <a:off x="9703568" y="464750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323B47-FB56-450F-84B2-96A42AB0181D}"/>
              </a:ext>
            </a:extLst>
          </p:cNvPr>
          <p:cNvSpPr/>
          <p:nvPr/>
        </p:nvSpPr>
        <p:spPr>
          <a:xfrm>
            <a:off x="9855968" y="479990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AACEA9-F0A9-4741-9DA3-C655AF94F40B}"/>
              </a:ext>
            </a:extLst>
          </p:cNvPr>
          <p:cNvSpPr/>
          <p:nvPr/>
        </p:nvSpPr>
        <p:spPr>
          <a:xfrm>
            <a:off x="9167210" y="4940968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9CF3F7-DAE0-40AE-916C-8558A61996D7}"/>
              </a:ext>
            </a:extLst>
          </p:cNvPr>
          <p:cNvSpPr/>
          <p:nvPr/>
        </p:nvSpPr>
        <p:spPr>
          <a:xfrm>
            <a:off x="9319610" y="5093368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6B5C34-3040-417B-A9A4-D3696E0774E6}"/>
              </a:ext>
            </a:extLst>
          </p:cNvPr>
          <p:cNvSpPr/>
          <p:nvPr/>
        </p:nvSpPr>
        <p:spPr>
          <a:xfrm>
            <a:off x="9498502" y="5181299"/>
            <a:ext cx="1080632" cy="119651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D338D6-F4E5-48B3-9516-0CB7415180C2}"/>
              </a:ext>
            </a:extLst>
          </p:cNvPr>
          <p:cNvSpPr txBox="1"/>
          <p:nvPr/>
        </p:nvSpPr>
        <p:spPr>
          <a:xfrm>
            <a:off x="7654614" y="554459"/>
            <a:ext cx="1541724" cy="3077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Background Class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64DF7-4023-451C-A9B6-4B05D0A49AD4}"/>
              </a:ext>
            </a:extLst>
          </p:cNvPr>
          <p:cNvCxnSpPr>
            <a:cxnSpLocks/>
            <a:stCxn id="51" idx="3"/>
            <a:endCxn id="64" idx="1"/>
          </p:cNvCxnSpPr>
          <p:nvPr/>
        </p:nvCxnSpPr>
        <p:spPr>
          <a:xfrm flipV="1">
            <a:off x="6855784" y="2250255"/>
            <a:ext cx="791794" cy="16038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CC47414-5B8F-4251-8D21-AD6A2D664D96}"/>
              </a:ext>
            </a:extLst>
          </p:cNvPr>
          <p:cNvCxnSpPr>
            <a:cxnSpLocks/>
            <a:stCxn id="51" idx="3"/>
            <a:endCxn id="66" idx="1"/>
          </p:cNvCxnSpPr>
          <p:nvPr/>
        </p:nvCxnSpPr>
        <p:spPr>
          <a:xfrm>
            <a:off x="6855784" y="3854149"/>
            <a:ext cx="735001" cy="13962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1EF2461-F606-4209-8E08-2AA4387D6144}"/>
              </a:ext>
            </a:extLst>
          </p:cNvPr>
          <p:cNvSpPr txBox="1"/>
          <p:nvPr/>
        </p:nvSpPr>
        <p:spPr>
          <a:xfrm>
            <a:off x="3819938" y="-14183"/>
            <a:ext cx="52058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Drawbacks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53C6D0-28A8-442E-94FB-C383925136C4}"/>
              </a:ext>
            </a:extLst>
          </p:cNvPr>
          <p:cNvSpPr txBox="1"/>
          <p:nvPr/>
        </p:nvSpPr>
        <p:spPr>
          <a:xfrm>
            <a:off x="7654614" y="3713904"/>
            <a:ext cx="1541724" cy="3077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Background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EC16B-7998-4181-868A-9FB4B1DA8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B6E6E7B-4F94-4298-B286-7352F093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886" y="5925233"/>
            <a:ext cx="505834" cy="50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A7531-D9C5-45F8-9C05-784CEE3B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7" y="786036"/>
            <a:ext cx="3436011" cy="2296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A4DD04-41E1-4D47-9FB1-0D170C4F879E}"/>
              </a:ext>
            </a:extLst>
          </p:cNvPr>
          <p:cNvSpPr/>
          <p:nvPr/>
        </p:nvSpPr>
        <p:spPr>
          <a:xfrm>
            <a:off x="1399272" y="1379236"/>
            <a:ext cx="1277531" cy="1389925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08F98-26D6-4E6D-828E-F8F8BEB54AE2}"/>
              </a:ext>
            </a:extLst>
          </p:cNvPr>
          <p:cNvSpPr/>
          <p:nvPr/>
        </p:nvSpPr>
        <p:spPr>
          <a:xfrm>
            <a:off x="2676803" y="786036"/>
            <a:ext cx="182189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256D4-0078-4112-82C9-DE46280410FA}"/>
              </a:ext>
            </a:extLst>
          </p:cNvPr>
          <p:cNvSpPr/>
          <p:nvPr/>
        </p:nvSpPr>
        <p:spPr>
          <a:xfrm>
            <a:off x="1062687" y="786036"/>
            <a:ext cx="33658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EAAC5-6383-4A45-B215-F821511A0C9C}"/>
              </a:ext>
            </a:extLst>
          </p:cNvPr>
          <p:cNvSpPr/>
          <p:nvPr/>
        </p:nvSpPr>
        <p:spPr>
          <a:xfrm>
            <a:off x="1399272" y="786036"/>
            <a:ext cx="1277531" cy="593200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9C2E6-3D4E-409D-9960-D68B5653AF23}"/>
              </a:ext>
            </a:extLst>
          </p:cNvPr>
          <p:cNvSpPr/>
          <p:nvPr/>
        </p:nvSpPr>
        <p:spPr>
          <a:xfrm>
            <a:off x="1399271" y="2769161"/>
            <a:ext cx="1277531" cy="312889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8AAAA-DCEF-4AE4-A98B-1621F60A7D97}"/>
              </a:ext>
            </a:extLst>
          </p:cNvPr>
          <p:cNvSpPr txBox="1"/>
          <p:nvPr/>
        </p:nvSpPr>
        <p:spPr>
          <a:xfrm>
            <a:off x="5563847" y="3022358"/>
            <a:ext cx="6270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inference takes 2 seconds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Computationally Inefficient and also </a:t>
            </a:r>
            <a:r>
              <a:rPr lang="en-US" sz="1400" dirty="0"/>
              <a:t>expensive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lot of background region is getting unnecessary processed because of Sliding window or dense Sampling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Sliding window approach creates a lot of FP , therefore less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CE8B3-8BCF-47A3-960C-192DAA135F79}"/>
              </a:ext>
            </a:extLst>
          </p:cNvPr>
          <p:cNvSpPr txBox="1"/>
          <p:nvPr/>
        </p:nvSpPr>
        <p:spPr>
          <a:xfrm>
            <a:off x="1800705" y="5186569"/>
            <a:ext cx="8594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 we have some way to find to only those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regions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where background is not 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Accurate predictions and increase MAP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RPNN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3ECA0-056E-4F56-92A3-A500DFC3A826}"/>
              </a:ext>
            </a:extLst>
          </p:cNvPr>
          <p:cNvSpPr txBox="1"/>
          <p:nvPr/>
        </p:nvSpPr>
        <p:spPr>
          <a:xfrm>
            <a:off x="3493075" y="6636"/>
            <a:ext cx="52058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Drawbacks</a:t>
            </a:r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7688D-9E24-4728-AA65-6336287F29E9}"/>
              </a:ext>
            </a:extLst>
          </p:cNvPr>
          <p:cNvSpPr txBox="1"/>
          <p:nvPr/>
        </p:nvSpPr>
        <p:spPr>
          <a:xfrm>
            <a:off x="10065971" y="629456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EEEB5-CF43-416E-8776-C2F78A78E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>
          <a:xfrm>
            <a:off x="5792350" y="786036"/>
            <a:ext cx="4982353" cy="1974317"/>
          </a:xfrm>
          <a:prstGeom prst="rect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7EA2C-E1BD-41D5-8E75-08AE42EF06A4}"/>
              </a:ext>
            </a:extLst>
          </p:cNvPr>
          <p:cNvSpPr/>
          <p:nvPr/>
        </p:nvSpPr>
        <p:spPr>
          <a:xfrm>
            <a:off x="8604250" y="1586255"/>
            <a:ext cx="2170453" cy="118290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8B6108-D0BF-4948-93CA-EE89D23A2717}"/>
              </a:ext>
            </a:extLst>
          </p:cNvPr>
          <p:cNvSpPr txBox="1"/>
          <p:nvPr/>
        </p:nvSpPr>
        <p:spPr>
          <a:xfrm>
            <a:off x="3047999" y="666389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Credit :https://www.pyimagesearch.com/2020/06/29/opencv-selective-search-for-object-detection/</a:t>
            </a:r>
          </a:p>
        </p:txBody>
      </p:sp>
    </p:spTree>
    <p:extLst>
      <p:ext uri="{BB962C8B-B14F-4D97-AF65-F5344CB8AC3E}">
        <p14:creationId xmlns:p14="http://schemas.microsoft.com/office/powerpoint/2010/main" val="298754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797ED-01C6-4B5B-94D4-3B653B09EF0D}"/>
              </a:ext>
            </a:extLst>
          </p:cNvPr>
          <p:cNvSpPr txBox="1"/>
          <p:nvPr/>
        </p:nvSpPr>
        <p:spPr>
          <a:xfrm>
            <a:off x="5459031" y="16471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7FE46-D5C6-415C-9A6A-AE7A5AA7902F}"/>
              </a:ext>
            </a:extLst>
          </p:cNvPr>
          <p:cNvSpPr txBox="1"/>
          <p:nvPr/>
        </p:nvSpPr>
        <p:spPr>
          <a:xfrm>
            <a:off x="1992895" y="467960"/>
            <a:ext cx="8206221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output) + Pretrained  Model + Image Pyramid + FC as Convnet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AAC69-A418-421B-92D9-BBDC43A3B95D}"/>
              </a:ext>
            </a:extLst>
          </p:cNvPr>
          <p:cNvSpPr txBox="1"/>
          <p:nvPr/>
        </p:nvSpPr>
        <p:spPr>
          <a:xfrm>
            <a:off x="1210142" y="1582340"/>
            <a:ext cx="4063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 Localize multi class classification model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it as pretrained model for object detection task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Sliding window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Pyramid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FC as convnet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NMS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C1CB5-3DAF-47F6-9036-9C28BB6DBEB0}"/>
              </a:ext>
            </a:extLst>
          </p:cNvPr>
          <p:cNvSpPr txBox="1"/>
          <p:nvPr/>
        </p:nvSpPr>
        <p:spPr>
          <a:xfrm>
            <a:off x="5173924" y="1582340"/>
            <a:ext cx="4063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To understand generalize property of Bbox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Multi class detection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To detect multiple instance of object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For detecting varying size object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To overcome CNN constrain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For final prediction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3DF3469-5633-4DA6-8C9D-8C32B9769A0B}"/>
              </a:ext>
            </a:extLst>
          </p:cNvPr>
          <p:cNvSpPr/>
          <p:nvPr/>
        </p:nvSpPr>
        <p:spPr>
          <a:xfrm>
            <a:off x="9628763" y="1582340"/>
            <a:ext cx="1329070" cy="3785191"/>
          </a:xfrm>
          <a:prstGeom prst="rightBrace">
            <a:avLst>
              <a:gd name="adj1" fmla="val 8333"/>
              <a:gd name="adj2" fmla="val 50843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E637A-7352-4A28-A3D5-841BD4EB0F01}"/>
              </a:ext>
            </a:extLst>
          </p:cNvPr>
          <p:cNvSpPr txBox="1"/>
          <p:nvPr/>
        </p:nvSpPr>
        <p:spPr>
          <a:xfrm>
            <a:off x="10957833" y="3151769"/>
            <a:ext cx="132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Overfeat Paper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90E26-B060-484F-BE83-A60D6A6B5D86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BC7F9-74A2-48C1-9F02-AE9CB2AD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6D142-015C-4880-A992-0F786FAD7B88}"/>
              </a:ext>
            </a:extLst>
          </p:cNvPr>
          <p:cNvSpPr txBox="1"/>
          <p:nvPr/>
        </p:nvSpPr>
        <p:spPr>
          <a:xfrm>
            <a:off x="657692" y="478136"/>
            <a:ext cx="76014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Idea 4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0BC59-C519-4E05-9EAD-2354D42688DB}"/>
              </a:ext>
            </a:extLst>
          </p:cNvPr>
          <p:cNvSpPr txBox="1"/>
          <p:nvPr/>
        </p:nvSpPr>
        <p:spPr>
          <a:xfrm>
            <a:off x="10350911" y="465799"/>
            <a:ext cx="839653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Testing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67886-DDE5-43F6-B847-B595481E78C8}"/>
              </a:ext>
            </a:extLst>
          </p:cNvPr>
          <p:cNvSpPr txBox="1"/>
          <p:nvPr/>
        </p:nvSpPr>
        <p:spPr>
          <a:xfrm>
            <a:off x="1945766" y="467960"/>
            <a:ext cx="8300478" cy="36933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(spatial  output ) + Pretrained  Model + Image Pyramid + FC as convnet 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3402D-EFCA-49A8-A655-399913DE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62" y="3211148"/>
            <a:ext cx="2132165" cy="157905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BAA98-1AFC-4DB0-BD11-15C37516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71" y="2909558"/>
            <a:ext cx="1884891" cy="1395931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6E07B-1D47-4F49-8B3A-F771409E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70" y="2691340"/>
            <a:ext cx="1576054" cy="1167209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29620-9213-4254-ACE6-D7CE05C7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61" y="2323042"/>
            <a:ext cx="1487024" cy="1101274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1B9790-BCA2-46E4-A256-D52A49FB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57" y="2050513"/>
            <a:ext cx="1267379" cy="938607"/>
          </a:xfrm>
          <a:prstGeom prst="rect">
            <a:avLst/>
          </a:prstGeom>
          <a:ln>
            <a:solidFill>
              <a:schemeClr val="accent6"/>
            </a:solidFill>
          </a:ln>
          <a:scene3d>
            <a:camera prst="isometricOffAxis1Top">
              <a:rot lat="18600000" lon="18600000" rev="3458550"/>
            </a:camera>
            <a:lightRig rig="threePt" dir="t"/>
          </a:scene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290440-7D65-46E5-BDA2-FB53DDA7E7F2}"/>
              </a:ext>
            </a:extLst>
          </p:cNvPr>
          <p:cNvSpPr/>
          <p:nvPr/>
        </p:nvSpPr>
        <p:spPr>
          <a:xfrm>
            <a:off x="5028257" y="2796531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AE4B3747-BCF1-4EA8-8E0B-D90458B8AFCC}"/>
              </a:ext>
            </a:extLst>
          </p:cNvPr>
          <p:cNvSpPr/>
          <p:nvPr/>
        </p:nvSpPr>
        <p:spPr>
          <a:xfrm rot="5400000">
            <a:off x="5159513" y="3241103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4C6BA7-9E8E-421D-9FD0-20CEBB1861A8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10142405" y="3784569"/>
            <a:ext cx="1235710" cy="1107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8A93530-EA59-4E06-8438-3E183723EEC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10142405" y="2625573"/>
            <a:ext cx="1235709" cy="11589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68DF988-D2F5-4137-A917-17DB0B0CD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84310"/>
              </p:ext>
            </p:extLst>
          </p:nvPr>
        </p:nvGraphicFramePr>
        <p:xfrm>
          <a:off x="8503747" y="2355817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107CC41-AA80-48A6-8BEE-830F9AF8EE63}"/>
              </a:ext>
            </a:extLst>
          </p:cNvPr>
          <p:cNvSpPr txBox="1"/>
          <p:nvPr/>
        </p:nvSpPr>
        <p:spPr>
          <a:xfrm>
            <a:off x="6096000" y="4720643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FFA0B-9333-4F52-B1E4-4E8A5D134F6D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8024363" y="3782506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C4C0FB-DC7B-43B0-8E34-48EA277399DF}"/>
              </a:ext>
            </a:extLst>
          </p:cNvPr>
          <p:cNvSpPr/>
          <p:nvPr/>
        </p:nvSpPr>
        <p:spPr>
          <a:xfrm>
            <a:off x="9129890" y="2239881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059661-899F-4E90-9D05-9E51B6DCE3CC}"/>
              </a:ext>
            </a:extLst>
          </p:cNvPr>
          <p:cNvSpPr/>
          <p:nvPr/>
        </p:nvSpPr>
        <p:spPr>
          <a:xfrm>
            <a:off x="9277378" y="2321735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F3113-09EB-442C-81E2-F6A07FB695CB}"/>
              </a:ext>
            </a:extLst>
          </p:cNvPr>
          <p:cNvSpPr/>
          <p:nvPr/>
        </p:nvSpPr>
        <p:spPr>
          <a:xfrm>
            <a:off x="9785137" y="3176166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8093A-648A-4781-B725-EA71D5C9C9E0}"/>
              </a:ext>
            </a:extLst>
          </p:cNvPr>
          <p:cNvSpPr txBox="1"/>
          <p:nvPr/>
        </p:nvSpPr>
        <p:spPr>
          <a:xfrm>
            <a:off x="10675454" y="2256241"/>
            <a:ext cx="1405320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D833A3-C626-4473-8755-FECED72088F8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8836373" y="3784569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C617AFF-D114-4386-ADCE-2D7E861DA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6716600" y="3211148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90282C-16C3-49F5-A814-6EAEF7F49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6807523" y="3301406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DBC798-1655-4EFD-9047-B67523EC8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96" y="3391663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DCED47-BAAB-4936-97E4-19586405D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7291344" y="3693902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3AF454-0A3D-4520-A3F4-AF35C2E79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7399262" y="3791207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D3BAC9-C631-40CC-A84C-C5DFFDDCF6B0}"/>
              </a:ext>
            </a:extLst>
          </p:cNvPr>
          <p:cNvCxnSpPr>
            <a:cxnSpLocks/>
          </p:cNvCxnSpPr>
          <p:nvPr/>
        </p:nvCxnSpPr>
        <p:spPr>
          <a:xfrm>
            <a:off x="7001665" y="4076886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79DCAF-2491-4DB8-BB7F-F0DADC566F92}"/>
              </a:ext>
            </a:extLst>
          </p:cNvPr>
          <p:cNvSpPr txBox="1"/>
          <p:nvPr/>
        </p:nvSpPr>
        <p:spPr>
          <a:xfrm>
            <a:off x="10675454" y="4892211"/>
            <a:ext cx="1405321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2A6D8F-A82C-4733-8584-C985FC1C3DA6}"/>
              </a:ext>
            </a:extLst>
          </p:cNvPr>
          <p:cNvSpPr/>
          <p:nvPr/>
        </p:nvSpPr>
        <p:spPr>
          <a:xfrm>
            <a:off x="4803651" y="1963790"/>
            <a:ext cx="5654589" cy="362313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94036F-D411-4C69-84C7-3CAF1246AAE9}"/>
              </a:ext>
            </a:extLst>
          </p:cNvPr>
          <p:cNvSpPr txBox="1"/>
          <p:nvPr/>
        </p:nvSpPr>
        <p:spPr>
          <a:xfrm rot="5400000">
            <a:off x="5225376" y="3637318"/>
            <a:ext cx="735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 16</a:t>
            </a:r>
            <a:endParaRPr lang="en-IN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5CA324-C93B-4C7E-98A5-E67923420A4F}"/>
              </a:ext>
            </a:extLst>
          </p:cNvPr>
          <p:cNvSpPr txBox="1"/>
          <p:nvPr/>
        </p:nvSpPr>
        <p:spPr>
          <a:xfrm>
            <a:off x="2347129" y="4663596"/>
            <a:ext cx="1764687" cy="923330"/>
          </a:xfrm>
          <a:prstGeom prst="rect">
            <a:avLst/>
          </a:prstGeom>
          <a:solidFill>
            <a:schemeClr val="accent3">
              <a:lumMod val="50000"/>
              <a:alpha val="2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Sliding window 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Pyramid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A98C29B-8E80-4A04-966D-E68DEA47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" y="3089506"/>
            <a:ext cx="1507103" cy="111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5ECBFF-EC9F-4D6B-93AA-CE82ACCAF256}"/>
              </a:ext>
            </a:extLst>
          </p:cNvPr>
          <p:cNvSpPr/>
          <p:nvPr/>
        </p:nvSpPr>
        <p:spPr>
          <a:xfrm>
            <a:off x="2560469" y="2255893"/>
            <a:ext cx="520526" cy="581568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isometricOffAxis1Top">
              <a:rot lat="18600000" lon="18600000" rev="34585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158F30-BBF3-4F88-8077-D99A97C9D53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547811" y="3647578"/>
            <a:ext cx="47215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Summing Junction 39">
            <a:extLst>
              <a:ext uri="{FF2B5EF4-FFF2-40B4-BE49-F238E27FC236}">
                <a16:creationId xmlns:a16="http://schemas.microsoft.com/office/drawing/2014/main" id="{FE76B5C8-C80E-4F71-990D-A9965E02083C}"/>
              </a:ext>
            </a:extLst>
          </p:cNvPr>
          <p:cNvSpPr/>
          <p:nvPr/>
        </p:nvSpPr>
        <p:spPr>
          <a:xfrm>
            <a:off x="9357037" y="2822988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lowchart: Summing Junction 40">
            <a:extLst>
              <a:ext uri="{FF2B5EF4-FFF2-40B4-BE49-F238E27FC236}">
                <a16:creationId xmlns:a16="http://schemas.microsoft.com/office/drawing/2014/main" id="{F08D0012-F67E-4F40-9705-EDF0CD070D3D}"/>
              </a:ext>
            </a:extLst>
          </p:cNvPr>
          <p:cNvSpPr/>
          <p:nvPr/>
        </p:nvSpPr>
        <p:spPr>
          <a:xfrm>
            <a:off x="9799857" y="3214288"/>
            <a:ext cx="146463" cy="209157"/>
          </a:xfrm>
          <a:prstGeom prst="flowChartSummingJunction">
            <a:avLst/>
          </a:prstGeom>
          <a:solidFill>
            <a:schemeClr val="accent3">
              <a:lumMod val="75000"/>
              <a:alpha val="3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9C2B32-4516-48EA-8115-5E444D625424}"/>
              </a:ext>
            </a:extLst>
          </p:cNvPr>
          <p:cNvSpPr txBox="1"/>
          <p:nvPr/>
        </p:nvSpPr>
        <p:spPr>
          <a:xfrm>
            <a:off x="6635927" y="5616360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Localize Model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B7B139-8ED2-42DC-B3D4-CB2B7975C7CC}"/>
              </a:ext>
            </a:extLst>
          </p:cNvPr>
          <p:cNvSpPr txBox="1"/>
          <p:nvPr/>
        </p:nvSpPr>
        <p:spPr>
          <a:xfrm>
            <a:off x="8934868" y="1574891"/>
            <a:ext cx="1700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FC as convnet 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82FE8-F0D3-4AC4-BFA9-9861071CB0FE}"/>
              </a:ext>
            </a:extLst>
          </p:cNvPr>
          <p:cNvSpPr txBox="1"/>
          <p:nvPr/>
        </p:nvSpPr>
        <p:spPr>
          <a:xfrm>
            <a:off x="5459031" y="16471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BF126-8F54-4239-90E8-809AEF1D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789" y="5408844"/>
            <a:ext cx="1456212" cy="1078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E90AE-B0A4-4F45-8CBF-06A8E69F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562" y="1079824"/>
            <a:ext cx="1456212" cy="107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93C5D3-8A79-47DE-AD93-C639BF605353}"/>
              </a:ext>
            </a:extLst>
          </p:cNvPr>
          <p:cNvSpPr/>
          <p:nvPr/>
        </p:nvSpPr>
        <p:spPr>
          <a:xfrm>
            <a:off x="10690789" y="5709341"/>
            <a:ext cx="839759" cy="697445"/>
          </a:xfrm>
          <a:prstGeom prst="rect">
            <a:avLst/>
          </a:prstGeom>
          <a:noFill/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E6413-513D-4A1F-A353-D63404702115}"/>
              </a:ext>
            </a:extLst>
          </p:cNvPr>
          <p:cNvSpPr/>
          <p:nvPr/>
        </p:nvSpPr>
        <p:spPr>
          <a:xfrm>
            <a:off x="11256351" y="5792464"/>
            <a:ext cx="839759" cy="697445"/>
          </a:xfrm>
          <a:prstGeom prst="rect">
            <a:avLst/>
          </a:prstGeom>
          <a:noFill/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A1B90-8F68-4D35-935D-CDD4BF054C7A}"/>
              </a:ext>
            </a:extLst>
          </p:cNvPr>
          <p:cNvSpPr/>
          <p:nvPr/>
        </p:nvSpPr>
        <p:spPr>
          <a:xfrm>
            <a:off x="11136114" y="5532417"/>
            <a:ext cx="839759" cy="697445"/>
          </a:xfrm>
          <a:prstGeom prst="rect">
            <a:avLst/>
          </a:prstGeom>
          <a:noFill/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8BA894-F7A3-4E81-93B2-37E65A5A5456}"/>
              </a:ext>
            </a:extLst>
          </p:cNvPr>
          <p:cNvSpPr/>
          <p:nvPr/>
        </p:nvSpPr>
        <p:spPr>
          <a:xfrm>
            <a:off x="10999015" y="5429453"/>
            <a:ext cx="839759" cy="697445"/>
          </a:xfrm>
          <a:prstGeom prst="rect">
            <a:avLst/>
          </a:prstGeom>
          <a:noFill/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7E7FAC-643B-4F36-A592-D4196A2BB0C9}"/>
              </a:ext>
            </a:extLst>
          </p:cNvPr>
          <p:cNvSpPr/>
          <p:nvPr/>
        </p:nvSpPr>
        <p:spPr>
          <a:xfrm>
            <a:off x="10738718" y="1360499"/>
            <a:ext cx="582424" cy="69744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81930F-6923-4738-AF59-D1A9744008C2}"/>
              </a:ext>
            </a:extLst>
          </p:cNvPr>
          <p:cNvSpPr/>
          <p:nvPr/>
        </p:nvSpPr>
        <p:spPr>
          <a:xfrm>
            <a:off x="11224000" y="1077214"/>
            <a:ext cx="386439" cy="4976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08B6D36-7228-4082-B500-3F0B3E37FC51}"/>
              </a:ext>
            </a:extLst>
          </p:cNvPr>
          <p:cNvSpPr/>
          <p:nvPr/>
        </p:nvSpPr>
        <p:spPr>
          <a:xfrm>
            <a:off x="11159988" y="1254812"/>
            <a:ext cx="582424" cy="4140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0A712E4-4D7C-433F-AED9-E5F188508B0E}"/>
              </a:ext>
            </a:extLst>
          </p:cNvPr>
          <p:cNvSpPr/>
          <p:nvPr/>
        </p:nvSpPr>
        <p:spPr>
          <a:xfrm>
            <a:off x="11312388" y="1407212"/>
            <a:ext cx="582424" cy="4140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9420F-0FDE-4D9F-A13B-0B7E19F9D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2DFBD-F92A-476B-A103-124F59DD816B}"/>
              </a:ext>
            </a:extLst>
          </p:cNvPr>
          <p:cNvSpPr txBox="1"/>
          <p:nvPr/>
        </p:nvSpPr>
        <p:spPr>
          <a:xfrm>
            <a:off x="4623711" y="16471"/>
            <a:ext cx="2944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</a:t>
            </a:r>
            <a:endParaRPr lang="en-IN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AE51A-0D37-4374-A800-DF1ABB9D5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 b="50492"/>
          <a:stretch/>
        </p:blipFill>
        <p:spPr>
          <a:xfrm>
            <a:off x="1847850" y="1665871"/>
            <a:ext cx="8229600" cy="1427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C1629-C50E-4F66-9AFE-8D21CAA86B9F}"/>
              </a:ext>
            </a:extLst>
          </p:cNvPr>
          <p:cNvSpPr txBox="1"/>
          <p:nvPr/>
        </p:nvSpPr>
        <p:spPr>
          <a:xfrm>
            <a:off x="3048000" y="661069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Paper link: https://arxiv.org/abs/1312.6229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4F121-6AD2-4A3C-ABEF-39BE68EEA6F2}"/>
              </a:ext>
            </a:extLst>
          </p:cNvPr>
          <p:cNvSpPr txBox="1"/>
          <p:nvPr/>
        </p:nvSpPr>
        <p:spPr>
          <a:xfrm>
            <a:off x="7241117" y="5036863"/>
            <a:ext cx="5046133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~</a:t>
            </a:r>
            <a:r>
              <a:rPr lang="en-US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winner of the localization task of the ImageNet Large Scale Visual Recognition Challenge 2013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(ILSVRC2013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17DC6-12CD-419E-8A3F-9616AD64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57420" r="-617" b="1042"/>
          <a:stretch/>
        </p:blipFill>
        <p:spPr>
          <a:xfrm>
            <a:off x="1771650" y="3173214"/>
            <a:ext cx="8229600" cy="16894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9C6C3-9904-4712-B214-BB1254CC7A4B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2028825" y="3144902"/>
            <a:ext cx="7972425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449DB-D9A3-423B-B522-F541077DEC3D}"/>
              </a:ext>
            </a:extLst>
          </p:cNvPr>
          <p:cNvSpPr/>
          <p:nvPr/>
        </p:nvSpPr>
        <p:spPr>
          <a:xfrm>
            <a:off x="2028825" y="1324653"/>
            <a:ext cx="7972425" cy="3640498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D8B8C-5282-4E37-B383-3836BD3C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45213-58BB-484B-91A9-E7175CC4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37" y="1123519"/>
            <a:ext cx="2701072" cy="736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D470B-DF62-4848-A4C6-A72229BF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74" y="2344925"/>
            <a:ext cx="907256" cy="138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61E03C-5851-4139-AF18-3664A93F3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513" y="2344925"/>
            <a:ext cx="930138" cy="1378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86535-EEB8-4A90-B10A-AD8F83A0A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996" y="2344925"/>
            <a:ext cx="924054" cy="138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20799-A2E4-4723-AB0F-B7D2A12CE211}"/>
              </a:ext>
            </a:extLst>
          </p:cNvPr>
          <p:cNvSpPr txBox="1"/>
          <p:nvPr/>
        </p:nvSpPr>
        <p:spPr>
          <a:xfrm>
            <a:off x="1452274" y="3893758"/>
            <a:ext cx="8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BF954-8544-40E5-9355-3E8A2FD36CA6}"/>
              </a:ext>
            </a:extLst>
          </p:cNvPr>
          <p:cNvSpPr txBox="1"/>
          <p:nvPr/>
        </p:nvSpPr>
        <p:spPr>
          <a:xfrm>
            <a:off x="2788787" y="389375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251FC-F51B-4F31-84CC-7AC5A0F9F395}"/>
              </a:ext>
            </a:extLst>
          </p:cNvPr>
          <p:cNvSpPr txBox="1"/>
          <p:nvPr/>
        </p:nvSpPr>
        <p:spPr>
          <a:xfrm>
            <a:off x="4002462" y="3899228"/>
            <a:ext cx="6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D81E4B-E236-4B49-9D41-5AEBED5FD76A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3065626" y="4263090"/>
            <a:ext cx="2244" cy="853078"/>
          </a:xfrm>
          <a:prstGeom prst="line">
            <a:avLst/>
          </a:prstGeom>
          <a:ln w="44450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4DDA24F-52F8-464A-B395-A742B04D2D03}"/>
              </a:ext>
            </a:extLst>
          </p:cNvPr>
          <p:cNvSpPr/>
          <p:nvPr/>
        </p:nvSpPr>
        <p:spPr>
          <a:xfrm>
            <a:off x="1220237" y="2036593"/>
            <a:ext cx="3780388" cy="35301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449A6-5354-4AB8-9AD3-703D38EF3ABC}"/>
              </a:ext>
            </a:extLst>
          </p:cNvPr>
          <p:cNvSpPr txBox="1"/>
          <p:nvPr/>
        </p:nvSpPr>
        <p:spPr>
          <a:xfrm>
            <a:off x="2045948" y="0"/>
            <a:ext cx="810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 Training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CE409-581F-458B-AE21-40ED1FBADE89}"/>
              </a:ext>
            </a:extLst>
          </p:cNvPr>
          <p:cNvSpPr txBox="1"/>
          <p:nvPr/>
        </p:nvSpPr>
        <p:spPr>
          <a:xfrm>
            <a:off x="6691601" y="2093524"/>
            <a:ext cx="4048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ImageNet 2012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dirty="0"/>
              <a:t>and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task on modified AlexNET.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ILSVRC 2013 1</a:t>
            </a:r>
            <a:r>
              <a:rPr lang="en-US" baseline="30000" dirty="0"/>
              <a:t>st</a:t>
            </a:r>
            <a:r>
              <a:rPr lang="en-US" dirty="0"/>
              <a:t> Winner for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dirty="0"/>
              <a:t>and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Rank for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Detection</a:t>
            </a:r>
            <a:r>
              <a:rPr lang="en-US" dirty="0"/>
              <a:t>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B6C29-E6DE-444D-9857-69ABDD818B1D}"/>
              </a:ext>
            </a:extLst>
          </p:cNvPr>
          <p:cNvSpPr txBox="1"/>
          <p:nvPr/>
        </p:nvSpPr>
        <p:spPr>
          <a:xfrm>
            <a:off x="2313151" y="5116168"/>
            <a:ext cx="1504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1000 classes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209E8-4750-4198-8A53-90F4DAB55151}"/>
              </a:ext>
            </a:extLst>
          </p:cNvPr>
          <p:cNvSpPr txBox="1"/>
          <p:nvPr/>
        </p:nvSpPr>
        <p:spPr>
          <a:xfrm>
            <a:off x="4038600" y="1307181"/>
            <a:ext cx="962025" cy="36933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2012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23DCA-872D-430C-B6E8-10FDD521E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AE9C2AD7-77BA-4B2F-B6F0-5651C53A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9" y="2294615"/>
            <a:ext cx="2690461" cy="2120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F100-F69B-48C3-9B77-172C4F246457}"/>
              </a:ext>
            </a:extLst>
          </p:cNvPr>
          <p:cNvSpPr txBox="1"/>
          <p:nvPr/>
        </p:nvSpPr>
        <p:spPr>
          <a:xfrm>
            <a:off x="2338322" y="-14183"/>
            <a:ext cx="81690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 Training 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A7EB1-7ED6-4E00-A67E-A6668FF037D3}"/>
              </a:ext>
            </a:extLst>
          </p:cNvPr>
          <p:cNvSpPr/>
          <p:nvPr/>
        </p:nvSpPr>
        <p:spPr>
          <a:xfrm>
            <a:off x="3149226" y="2408720"/>
            <a:ext cx="2996106" cy="1971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0776B-E6E5-428E-ADA6-6124985555C3}"/>
              </a:ext>
            </a:extLst>
          </p:cNvPr>
          <p:cNvSpPr/>
          <p:nvPr/>
        </p:nvSpPr>
        <p:spPr>
          <a:xfrm>
            <a:off x="10065849" y="1743005"/>
            <a:ext cx="1549112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7FE76-3443-4A2E-84A6-3E5C949EE269}"/>
              </a:ext>
            </a:extLst>
          </p:cNvPr>
          <p:cNvSpPr/>
          <p:nvPr/>
        </p:nvSpPr>
        <p:spPr>
          <a:xfrm>
            <a:off x="10089812" y="5089951"/>
            <a:ext cx="1646465" cy="51404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Classify </a:t>
            </a:r>
            <a:r>
              <a:rPr lang="en-US" dirty="0"/>
              <a:t>Class k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F0634-F9F2-4A9D-88E3-6E8BDF38DEFF}"/>
              </a:ext>
            </a:extLst>
          </p:cNvPr>
          <p:cNvSpPr txBox="1"/>
          <p:nvPr/>
        </p:nvSpPr>
        <p:spPr>
          <a:xfrm>
            <a:off x="5122634" y="683492"/>
            <a:ext cx="33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F5EAE-FD16-47FC-8207-8CA2EEE6AD02}"/>
              </a:ext>
            </a:extLst>
          </p:cNvPr>
          <p:cNvSpPr txBox="1"/>
          <p:nvPr/>
        </p:nvSpPr>
        <p:spPr>
          <a:xfrm>
            <a:off x="247924" y="4517498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+ Bounding Box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9CDEBDF3-4266-4138-9C82-9DB54B72AE14}"/>
              </a:ext>
            </a:extLst>
          </p:cNvPr>
          <p:cNvSpPr/>
          <p:nvPr/>
        </p:nvSpPr>
        <p:spPr>
          <a:xfrm rot="5400000">
            <a:off x="3280482" y="2853292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5F9D1C8-37EC-495D-9E35-48F5B886C0F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263374" y="3396758"/>
            <a:ext cx="1749188" cy="1335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D592F3E-FC60-481E-81CC-F63722C104C4}"/>
              </a:ext>
            </a:extLst>
          </p:cNvPr>
          <p:cNvCxnSpPr>
            <a:cxnSpLocks/>
          </p:cNvCxnSpPr>
          <p:nvPr/>
        </p:nvCxnSpPr>
        <p:spPr>
          <a:xfrm flipV="1">
            <a:off x="8263374" y="1930001"/>
            <a:ext cx="1749892" cy="1437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1A094B-1F26-4780-826A-9F1372A050E1}"/>
              </a:ext>
            </a:extLst>
          </p:cNvPr>
          <p:cNvSpPr/>
          <p:nvPr/>
        </p:nvSpPr>
        <p:spPr>
          <a:xfrm>
            <a:off x="10065849" y="1046487"/>
            <a:ext cx="1646465" cy="55260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Localize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Bounding Box</a:t>
            </a:r>
          </a:p>
        </p:txBody>
      </p:sp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73A9F33F-46F9-4315-ABE4-BEF9684A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32036"/>
              </p:ext>
            </p:extLst>
          </p:nvPr>
        </p:nvGraphicFramePr>
        <p:xfrm>
          <a:off x="6624716" y="1968006"/>
          <a:ext cx="332626" cy="2857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626">
                  <a:extLst>
                    <a:ext uri="{9D8B030D-6E8A-4147-A177-3AD203B41FA5}">
                      <a16:colId xmlns:a16="http://schemas.microsoft.com/office/drawing/2014/main" val="3507548077"/>
                    </a:ext>
                  </a:extLst>
                </a:gridCol>
              </a:tblGrid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302564250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955761627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9309131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4063394932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24388613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2465109398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1628755736"/>
                  </a:ext>
                </a:extLst>
              </a:tr>
              <a:tr h="354873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3002" marR="93002" marT="41434" marB="41434"/>
                </a:tc>
                <a:extLst>
                  <a:ext uri="{0D108BD9-81ED-4DB2-BD59-A6C34878D82A}">
                    <a16:rowId xmlns:a16="http://schemas.microsoft.com/office/drawing/2014/main" val="31351970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FF6FF98-EE91-4007-9C94-503114E0D4F8}"/>
              </a:ext>
            </a:extLst>
          </p:cNvPr>
          <p:cNvSpPr txBox="1"/>
          <p:nvPr/>
        </p:nvSpPr>
        <p:spPr>
          <a:xfrm>
            <a:off x="4216969" y="4332832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B6489D-939A-428C-88DB-03349E04C221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628900" y="3405952"/>
            <a:ext cx="87964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C81F-81EB-4CF3-94C1-36559E9D7EC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6145332" y="3394695"/>
            <a:ext cx="479384" cy="206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3F0885C-7A41-4A75-832A-EC1924B0D0C2}"/>
              </a:ext>
            </a:extLst>
          </p:cNvPr>
          <p:cNvSpPr/>
          <p:nvPr/>
        </p:nvSpPr>
        <p:spPr>
          <a:xfrm>
            <a:off x="7250859" y="1852070"/>
            <a:ext cx="1012515" cy="3089376"/>
          </a:xfrm>
          <a:prstGeom prst="rect">
            <a:avLst/>
          </a:prstGeom>
          <a:solidFill>
            <a:schemeClr val="accent6">
              <a:lumMod val="50000"/>
              <a:alpha val="8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4F01C5-24AD-40A0-8F9F-78BACFD27912}"/>
              </a:ext>
            </a:extLst>
          </p:cNvPr>
          <p:cNvSpPr/>
          <p:nvPr/>
        </p:nvSpPr>
        <p:spPr>
          <a:xfrm>
            <a:off x="7398347" y="1933924"/>
            <a:ext cx="302194" cy="2907246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3C98A-B042-4232-9C29-068FD6393D7F}"/>
              </a:ext>
            </a:extLst>
          </p:cNvPr>
          <p:cNvSpPr/>
          <p:nvPr/>
        </p:nvSpPr>
        <p:spPr>
          <a:xfrm>
            <a:off x="7906106" y="2788355"/>
            <a:ext cx="218647" cy="1364508"/>
          </a:xfrm>
          <a:prstGeom prst="rect">
            <a:avLst/>
          </a:prstGeom>
          <a:solidFill>
            <a:schemeClr val="accent3">
              <a:lumMod val="75000"/>
              <a:alpha val="23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FC2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F9CBC-E949-4FA2-8667-B283224BCCC7}"/>
              </a:ext>
            </a:extLst>
          </p:cNvPr>
          <p:cNvSpPr txBox="1"/>
          <p:nvPr/>
        </p:nvSpPr>
        <p:spPr>
          <a:xfrm>
            <a:off x="10089812" y="4565886"/>
            <a:ext cx="140532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7259EB-8071-4A7B-9090-D84C28489BD4}"/>
              </a:ext>
            </a:extLst>
          </p:cNvPr>
          <p:cNvSpPr txBox="1"/>
          <p:nvPr/>
        </p:nvSpPr>
        <p:spPr>
          <a:xfrm>
            <a:off x="10193110" y="1743005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64802-8EB6-4A19-9EE0-4543FBD1D6A8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957342" y="3396758"/>
            <a:ext cx="29351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3B17A80-A72A-4CA7-A33D-75B678024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4837569" y="2823337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1A11CB1-B06F-48EE-A85E-B03D98F03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4928492" y="2913595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47FD82-D3EC-4778-9BEA-AC1E0664D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65" y="3003852"/>
            <a:ext cx="588163" cy="57135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CB7C8B9-E34B-4B3E-8D02-994B745EC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"/>
          <a:stretch/>
        </p:blipFill>
        <p:spPr>
          <a:xfrm>
            <a:off x="5412313" y="3306091"/>
            <a:ext cx="5909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FD179FB-6B26-4897-95C4-F1D0C32A1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2704" r="6106" b="7412"/>
          <a:stretch/>
        </p:blipFill>
        <p:spPr>
          <a:xfrm>
            <a:off x="5520231" y="3403396"/>
            <a:ext cx="574806" cy="57135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  <a:scene3d>
            <a:camera prst="perspectiveRight">
              <a:rot lat="0" lon="19200000" rev="0"/>
            </a:camera>
            <a:lightRig rig="threePt" dir="t"/>
          </a:scene3d>
          <a:sp3d>
            <a:bevelT w="6350" h="6350"/>
          </a:sp3d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4ECACE-F2C3-40E5-9B8B-50D4ED9C1FA9}"/>
              </a:ext>
            </a:extLst>
          </p:cNvPr>
          <p:cNvCxnSpPr>
            <a:cxnSpLocks/>
          </p:cNvCxnSpPr>
          <p:nvPr/>
        </p:nvCxnSpPr>
        <p:spPr>
          <a:xfrm>
            <a:off x="5122634" y="3689075"/>
            <a:ext cx="180636" cy="128764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A4F871F-C060-4EEC-A57B-8D6160D95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39" y="2625232"/>
            <a:ext cx="2183700" cy="1459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38B0808-B5D1-4D16-8593-9A997655F0F0}"/>
              </a:ext>
            </a:extLst>
          </p:cNvPr>
          <p:cNvSpPr/>
          <p:nvPr/>
        </p:nvSpPr>
        <p:spPr>
          <a:xfrm>
            <a:off x="503645" y="2993237"/>
            <a:ext cx="845548" cy="884212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336294-B798-40F5-B8AE-AA3170609808}"/>
              </a:ext>
            </a:extLst>
          </p:cNvPr>
          <p:cNvSpPr/>
          <p:nvPr/>
        </p:nvSpPr>
        <p:spPr>
          <a:xfrm>
            <a:off x="3021581" y="1046487"/>
            <a:ext cx="6757091" cy="455751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C5C980-8CE9-47F5-AD93-6F53CFC19EEA}"/>
              </a:ext>
            </a:extLst>
          </p:cNvPr>
          <p:cNvSpPr txBox="1"/>
          <p:nvPr/>
        </p:nvSpPr>
        <p:spPr>
          <a:xfrm>
            <a:off x="5707766" y="5244527"/>
            <a:ext cx="18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Modified AlexNET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CD337-9AA6-40E4-9D9D-B24442DE72A0}"/>
              </a:ext>
            </a:extLst>
          </p:cNvPr>
          <p:cNvSpPr txBox="1"/>
          <p:nvPr/>
        </p:nvSpPr>
        <p:spPr>
          <a:xfrm>
            <a:off x="324706" y="1419839"/>
            <a:ext cx="2231725" cy="64633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ImageNet 2012 Dataset –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1000 CLASS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65B607-4C70-4EE2-835F-844B6E300973}"/>
              </a:ext>
            </a:extLst>
          </p:cNvPr>
          <p:cNvSpPr txBox="1"/>
          <p:nvPr/>
        </p:nvSpPr>
        <p:spPr>
          <a:xfrm>
            <a:off x="3149226" y="5913748"/>
            <a:ext cx="6547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ILSVRC 2013 1</a:t>
            </a:r>
            <a:r>
              <a:rPr lang="en-US" baseline="30000" dirty="0"/>
              <a:t>st</a:t>
            </a:r>
            <a:r>
              <a:rPr lang="en-US" dirty="0"/>
              <a:t> Winner for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</a:t>
            </a:r>
            <a:r>
              <a:rPr lang="en-US" dirty="0"/>
              <a:t>and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task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4EE59-6B8A-4DFA-90FD-3EDFE86D7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AEC7DB-9C9E-489E-A629-54761DC1F0F0}"/>
              </a:ext>
            </a:extLst>
          </p:cNvPr>
          <p:cNvSpPr txBox="1"/>
          <p:nvPr/>
        </p:nvSpPr>
        <p:spPr>
          <a:xfrm>
            <a:off x="3131104" y="-14183"/>
            <a:ext cx="65834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Training 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0B154-0155-41B8-9932-CDE3CFDF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7" y="890705"/>
            <a:ext cx="3436011" cy="2296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7018FE-EAAE-4620-A9F0-E576E25CE2E8}"/>
              </a:ext>
            </a:extLst>
          </p:cNvPr>
          <p:cNvSpPr/>
          <p:nvPr/>
        </p:nvSpPr>
        <p:spPr>
          <a:xfrm>
            <a:off x="982002" y="1483905"/>
            <a:ext cx="1277531" cy="1389925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9BCFDC-715C-4366-93F6-AB494038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96" y="915235"/>
            <a:ext cx="3436011" cy="2296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CB2C3C-6D09-4BE4-9DAB-CA4246C394CB}"/>
              </a:ext>
            </a:extLst>
          </p:cNvPr>
          <p:cNvSpPr/>
          <p:nvPr/>
        </p:nvSpPr>
        <p:spPr>
          <a:xfrm>
            <a:off x="5262181" y="1508435"/>
            <a:ext cx="1277531" cy="1389925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DB2F7-8D57-4DE1-ABF3-BE1FD5CA86E1}"/>
              </a:ext>
            </a:extLst>
          </p:cNvPr>
          <p:cNvSpPr/>
          <p:nvPr/>
        </p:nvSpPr>
        <p:spPr>
          <a:xfrm>
            <a:off x="6539712" y="915235"/>
            <a:ext cx="182189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60CFC-4FAA-4CBE-A1E2-D37AB4AACB3B}"/>
              </a:ext>
            </a:extLst>
          </p:cNvPr>
          <p:cNvSpPr/>
          <p:nvPr/>
        </p:nvSpPr>
        <p:spPr>
          <a:xfrm>
            <a:off x="4925596" y="915235"/>
            <a:ext cx="336585" cy="2296014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EEEFA7-65AA-4E3B-82A2-81A94FB63732}"/>
              </a:ext>
            </a:extLst>
          </p:cNvPr>
          <p:cNvSpPr/>
          <p:nvPr/>
        </p:nvSpPr>
        <p:spPr>
          <a:xfrm>
            <a:off x="5262181" y="915235"/>
            <a:ext cx="1277531" cy="593200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C3F91A-12F7-4BE7-80C2-DB583391480E}"/>
              </a:ext>
            </a:extLst>
          </p:cNvPr>
          <p:cNvSpPr/>
          <p:nvPr/>
        </p:nvSpPr>
        <p:spPr>
          <a:xfrm>
            <a:off x="5262180" y="2898360"/>
            <a:ext cx="1277531" cy="312889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1B9AE4-7B5B-4FD1-9579-6C2205D2932A}"/>
              </a:ext>
            </a:extLst>
          </p:cNvPr>
          <p:cNvSpPr txBox="1"/>
          <p:nvPr/>
        </p:nvSpPr>
        <p:spPr>
          <a:xfrm>
            <a:off x="4104987" y="3801004"/>
            <a:ext cx="33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41DEDA38-610D-48AD-9560-8E2EC620383B}"/>
              </a:ext>
            </a:extLst>
          </p:cNvPr>
          <p:cNvSpPr/>
          <p:nvPr/>
        </p:nvSpPr>
        <p:spPr>
          <a:xfrm rot="5400000">
            <a:off x="3564778" y="4602776"/>
            <a:ext cx="1561437" cy="1105318"/>
          </a:xfrm>
          <a:prstGeom prst="trapezoid">
            <a:avLst/>
          </a:prstGeom>
          <a:solidFill>
            <a:schemeClr val="accent4">
              <a:lumMod val="75000"/>
              <a:alpha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F360E1-7C76-41EA-B1AD-D0D22B8DADBE}"/>
              </a:ext>
            </a:extLst>
          </p:cNvPr>
          <p:cNvSpPr/>
          <p:nvPr/>
        </p:nvSpPr>
        <p:spPr>
          <a:xfrm>
            <a:off x="6088601" y="4371395"/>
            <a:ext cx="1549112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7A564-F031-4E04-B4C7-98AD2817F12A}"/>
              </a:ext>
            </a:extLst>
          </p:cNvPr>
          <p:cNvSpPr txBox="1"/>
          <p:nvPr/>
        </p:nvSpPr>
        <p:spPr>
          <a:xfrm>
            <a:off x="6088602" y="5566821"/>
            <a:ext cx="1549112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627955-9753-4AC0-B007-950F460E19E9}"/>
              </a:ext>
            </a:extLst>
          </p:cNvPr>
          <p:cNvSpPr txBox="1"/>
          <p:nvPr/>
        </p:nvSpPr>
        <p:spPr>
          <a:xfrm>
            <a:off x="6215862" y="4371395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3F7FF4-1F17-4B73-80E1-F5A312E2BFC9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901313" y="4556061"/>
            <a:ext cx="1187288" cy="6226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895506A-AA19-4956-A17F-9519EC0078EF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01313" y="5149487"/>
            <a:ext cx="1187289" cy="602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3C0B08-3975-442A-9C69-C38DF49F0D02}"/>
              </a:ext>
            </a:extLst>
          </p:cNvPr>
          <p:cNvCxnSpPr>
            <a:cxnSpLocks/>
            <a:stCxn id="44" idx="3"/>
            <a:endCxn id="31" idx="2"/>
          </p:cNvCxnSpPr>
          <p:nvPr/>
        </p:nvCxnSpPr>
        <p:spPr>
          <a:xfrm>
            <a:off x="2807254" y="5144577"/>
            <a:ext cx="985584" cy="1085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ED7D218-1F1F-4F75-94E8-6B697265AEB8}"/>
              </a:ext>
            </a:extLst>
          </p:cNvPr>
          <p:cNvSpPr/>
          <p:nvPr/>
        </p:nvSpPr>
        <p:spPr>
          <a:xfrm>
            <a:off x="3272090" y="4175989"/>
            <a:ext cx="5000119" cy="207280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18B3FD-7A74-4CC2-8108-31E25D0714AE}"/>
              </a:ext>
            </a:extLst>
          </p:cNvPr>
          <p:cNvSpPr txBox="1"/>
          <p:nvPr/>
        </p:nvSpPr>
        <p:spPr>
          <a:xfrm>
            <a:off x="575529" y="4821411"/>
            <a:ext cx="2231725" cy="64633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+ 1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Class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ECCC93-EC8C-4263-8CB5-D5F83558B14B}"/>
              </a:ext>
            </a:extLst>
          </p:cNvPr>
          <p:cNvSpPr txBox="1"/>
          <p:nvPr/>
        </p:nvSpPr>
        <p:spPr>
          <a:xfrm>
            <a:off x="575530" y="5556614"/>
            <a:ext cx="2231724" cy="36933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+ 1 for Background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DCCDCD-FFA4-44E6-8BCD-A388247FCA61}"/>
              </a:ext>
            </a:extLst>
          </p:cNvPr>
          <p:cNvSpPr txBox="1"/>
          <p:nvPr/>
        </p:nvSpPr>
        <p:spPr>
          <a:xfrm>
            <a:off x="8737045" y="1124632"/>
            <a:ext cx="3263611" cy="4801314"/>
          </a:xfrm>
          <a:prstGeom prst="rect">
            <a:avLst/>
          </a:prstGeom>
          <a:noFill/>
          <a:ln w="12700">
            <a:solidFill>
              <a:schemeClr val="tx1">
                <a:lumMod val="6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without  Background class leads to a lot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False Positive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one additional class</a:t>
            </a:r>
            <a:r>
              <a:rPr lang="en-US" dirty="0"/>
              <a:t>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Training data for background is taken randomly where no object is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Training of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/>
              <a:t>is  done on 20 + 1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Base dimension for  training is 245 x 245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7981D0-9E6D-45B3-A88A-BFF738E175F1}"/>
              </a:ext>
            </a:extLst>
          </p:cNvPr>
          <p:cNvSpPr txBox="1"/>
          <p:nvPr/>
        </p:nvSpPr>
        <p:spPr>
          <a:xfrm>
            <a:off x="1757274" y="3247237"/>
            <a:ext cx="121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245 x 245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6625B-96F7-443F-991F-565DEC63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 animBg="1"/>
      <p:bldP spid="33" grpId="0" animBg="1"/>
      <p:bldP spid="34" grpId="0"/>
      <p:bldP spid="42" grpId="0" animBg="1"/>
      <p:bldP spid="44" grpId="0" animBg="1"/>
      <p:bldP spid="48" grpId="0" animBg="1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F04D76-6065-484E-8E4E-9ACB69496BE4}"/>
              </a:ext>
            </a:extLst>
          </p:cNvPr>
          <p:cNvSpPr txBox="1"/>
          <p:nvPr/>
        </p:nvSpPr>
        <p:spPr>
          <a:xfrm>
            <a:off x="3069874" y="-14183"/>
            <a:ext cx="67059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Object Detection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Inference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E1572-0BB5-4993-9A71-75BC6C91D1CE}"/>
              </a:ext>
            </a:extLst>
          </p:cNvPr>
          <p:cNvSpPr txBox="1"/>
          <p:nvPr/>
        </p:nvSpPr>
        <p:spPr>
          <a:xfrm>
            <a:off x="1233953" y="1254525"/>
            <a:ext cx="5517575" cy="369331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Pretrained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Localization Network </a:t>
            </a:r>
            <a:r>
              <a:rPr lang="en-US" dirty="0"/>
              <a:t>trained on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 + 1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Spatial output of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Image pyramid </a:t>
            </a:r>
            <a:r>
              <a:rPr lang="en-IN" dirty="0"/>
              <a:t>with base dimension of prediction is 245 x 245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6 Scale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Image pyramid </a:t>
            </a:r>
            <a:r>
              <a:rPr lang="en-IN" dirty="0"/>
              <a:t>with 1:2 factor of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FC as Convent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</a:t>
            </a:r>
            <a:r>
              <a:rPr lang="en-IN" dirty="0"/>
              <a:t>/ Subsampling ratio / Effective Strides =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36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CFEC3-9E33-4E29-A533-25B51D51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3B191A-331E-4896-9363-750BEB58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33" y="1799802"/>
            <a:ext cx="2424038" cy="1811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62FDF3-A67C-4568-B784-2B86672C5199}"/>
              </a:ext>
            </a:extLst>
          </p:cNvPr>
          <p:cNvSpPr txBox="1"/>
          <p:nvPr/>
        </p:nvSpPr>
        <p:spPr>
          <a:xfrm>
            <a:off x="4849869" y="144550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317 x 386</a:t>
            </a:r>
            <a:endParaRPr lang="en-IN" dirty="0"/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0C5837C9-D05C-4D09-8A31-85DF34360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47422"/>
              </p:ext>
            </p:extLst>
          </p:nvPr>
        </p:nvGraphicFramePr>
        <p:xfrm>
          <a:off x="4837526" y="4319260"/>
          <a:ext cx="1359100" cy="1012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820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4062879783"/>
                    </a:ext>
                  </a:extLst>
                </a:gridCol>
                <a:gridCol w="271820">
                  <a:extLst>
                    <a:ext uri="{9D8B030D-6E8A-4147-A177-3AD203B41FA5}">
                      <a16:colId xmlns:a16="http://schemas.microsoft.com/office/drawing/2014/main" val="753076268"/>
                    </a:ext>
                  </a:extLst>
                </a:gridCol>
              </a:tblGrid>
              <a:tr h="33745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pct10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pct25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580485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337452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pct25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divot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AA2352D-6FF1-4259-9E7D-DAF43D49EC81}"/>
              </a:ext>
            </a:extLst>
          </p:cNvPr>
          <p:cNvSpPr/>
          <p:nvPr/>
        </p:nvSpPr>
        <p:spPr>
          <a:xfrm>
            <a:off x="4183833" y="179271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8B11C9-C552-4615-B56E-5D2A62A69695}"/>
              </a:ext>
            </a:extLst>
          </p:cNvPr>
          <p:cNvSpPr/>
          <p:nvPr/>
        </p:nvSpPr>
        <p:spPr>
          <a:xfrm>
            <a:off x="4969649" y="1796244"/>
            <a:ext cx="1638222" cy="122450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5B8DD-6334-43C1-8B7C-E4718C7F1937}"/>
              </a:ext>
            </a:extLst>
          </p:cNvPr>
          <p:cNvSpPr/>
          <p:nvPr/>
        </p:nvSpPr>
        <p:spPr>
          <a:xfrm>
            <a:off x="4677282" y="2387166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C355F8-834B-4653-8559-4D7390A8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6" y="1792712"/>
            <a:ext cx="2641662" cy="1974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A4DA7E-7160-413B-9E42-DE534F212794}"/>
              </a:ext>
            </a:extLst>
          </p:cNvPr>
          <p:cNvSpPr txBox="1"/>
          <p:nvPr/>
        </p:nvSpPr>
        <p:spPr>
          <a:xfrm>
            <a:off x="1154930" y="138572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389 x 461</a:t>
            </a:r>
            <a:endParaRPr lang="en-IN" dirty="0"/>
          </a:p>
        </p:txBody>
      </p:sp>
      <p:graphicFrame>
        <p:nvGraphicFramePr>
          <p:cNvPr id="34" name="Table 22">
            <a:extLst>
              <a:ext uri="{FF2B5EF4-FFF2-40B4-BE49-F238E27FC236}">
                <a16:creationId xmlns:a16="http://schemas.microsoft.com/office/drawing/2014/main" id="{A09D13CB-6615-4D15-A27C-53ADB2275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2147"/>
              </p:ext>
            </p:extLst>
          </p:nvPr>
        </p:nvGraphicFramePr>
        <p:xfrm>
          <a:off x="706854" y="4335557"/>
          <a:ext cx="1988119" cy="1132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017">
                  <a:extLst>
                    <a:ext uri="{9D8B030D-6E8A-4147-A177-3AD203B41FA5}">
                      <a16:colId xmlns:a16="http://schemas.microsoft.com/office/drawing/2014/main" val="1599080125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98325759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147698979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96140194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376246468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2365824572"/>
                    </a:ext>
                  </a:extLst>
                </a:gridCol>
                <a:gridCol w="284017">
                  <a:extLst>
                    <a:ext uri="{9D8B030D-6E8A-4147-A177-3AD203B41FA5}">
                      <a16:colId xmlns:a16="http://schemas.microsoft.com/office/drawing/2014/main" val="4294948552"/>
                    </a:ext>
                  </a:extLst>
                </a:gridCol>
              </a:tblGrid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74475450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2651321953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76021350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638766796"/>
                  </a:ext>
                </a:extLst>
              </a:tr>
              <a:tr h="226486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pct10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>
                    <a:pattFill prst="dashVert">
                      <a:fgClr>
                        <a:schemeClr val="accent4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45" marR="45" marT="110" marB="110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45" marR="45" marT="110" marB="110"/>
                </a:tc>
                <a:extLst>
                  <a:ext uri="{0D108BD9-81ED-4DB2-BD59-A6C34878D82A}">
                    <a16:rowId xmlns:a16="http://schemas.microsoft.com/office/drawing/2014/main" val="3759312059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31674F75-574B-42EC-97EE-2C2E5B4A78D2}"/>
              </a:ext>
            </a:extLst>
          </p:cNvPr>
          <p:cNvSpPr/>
          <p:nvPr/>
        </p:nvSpPr>
        <p:spPr>
          <a:xfrm>
            <a:off x="410576" y="1792712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CEE24D-3415-4E6D-A7EF-EC813B327153}"/>
              </a:ext>
            </a:extLst>
          </p:cNvPr>
          <p:cNvSpPr/>
          <p:nvPr/>
        </p:nvSpPr>
        <p:spPr>
          <a:xfrm>
            <a:off x="1396486" y="1792712"/>
            <a:ext cx="1638222" cy="122450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05E3F8-6ED5-4A94-A1F3-DCD79AEC8995}"/>
              </a:ext>
            </a:extLst>
          </p:cNvPr>
          <p:cNvSpPr/>
          <p:nvPr/>
        </p:nvSpPr>
        <p:spPr>
          <a:xfrm>
            <a:off x="779502" y="2525610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7AFD27-0062-4097-B5F1-B07E3CD2C50C}"/>
              </a:ext>
            </a:extLst>
          </p:cNvPr>
          <p:cNvCxnSpPr>
            <a:cxnSpLocks/>
          </p:cNvCxnSpPr>
          <p:nvPr/>
        </p:nvCxnSpPr>
        <p:spPr>
          <a:xfrm flipV="1">
            <a:off x="706854" y="3017214"/>
            <a:ext cx="0" cy="1318344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775BD-98FD-4BFC-98B0-CCA21DA598A9}"/>
              </a:ext>
            </a:extLst>
          </p:cNvPr>
          <p:cNvCxnSpPr>
            <a:cxnSpLocks/>
          </p:cNvCxnSpPr>
          <p:nvPr/>
        </p:nvCxnSpPr>
        <p:spPr>
          <a:xfrm flipH="1" flipV="1">
            <a:off x="2694973" y="3010124"/>
            <a:ext cx="1" cy="1325434"/>
          </a:xfrm>
          <a:prstGeom prst="straightConnector1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654E63-01D8-47FB-B600-2D150B4CF03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598613" y="3750112"/>
            <a:ext cx="0" cy="1470222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746F78-239B-492F-9CCD-84AFCC5F575D}"/>
              </a:ext>
            </a:extLst>
          </p:cNvPr>
          <p:cNvCxnSpPr>
            <a:cxnSpLocks/>
          </p:cNvCxnSpPr>
          <p:nvPr/>
        </p:nvCxnSpPr>
        <p:spPr>
          <a:xfrm>
            <a:off x="6927886" y="802640"/>
            <a:ext cx="0" cy="558800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093E87-1C14-476D-9B5C-22017B32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757" y="1817599"/>
            <a:ext cx="2424038" cy="1811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31CE3C-1F18-41CA-816F-5BA144991B8C}"/>
              </a:ext>
            </a:extLst>
          </p:cNvPr>
          <p:cNvSpPr txBox="1"/>
          <p:nvPr/>
        </p:nvSpPr>
        <p:spPr>
          <a:xfrm>
            <a:off x="9071793" y="146329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317 x 386</a:t>
            </a:r>
            <a:endParaRPr lang="en-IN" dirty="0"/>
          </a:p>
        </p:txBody>
      </p:sp>
      <p:graphicFrame>
        <p:nvGraphicFramePr>
          <p:cNvPr id="6" name="Table 17">
            <a:extLst>
              <a:ext uri="{FF2B5EF4-FFF2-40B4-BE49-F238E27FC236}">
                <a16:creationId xmlns:a16="http://schemas.microsoft.com/office/drawing/2014/main" id="{5D53856A-AFAD-4C34-ACFC-F4D323BC0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8047"/>
              </p:ext>
            </p:extLst>
          </p:nvPr>
        </p:nvGraphicFramePr>
        <p:xfrm>
          <a:off x="8338396" y="3806350"/>
          <a:ext cx="1284865" cy="1525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73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4062879783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753076268"/>
                    </a:ext>
                  </a:extLst>
                </a:gridCol>
              </a:tblGrid>
              <a:tr h="2542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pct10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580485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1746536064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4281858902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50901378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shingle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8A9B7B0-78C3-46DA-B06F-F49767DA2D90}"/>
              </a:ext>
            </a:extLst>
          </p:cNvPr>
          <p:cNvSpPr/>
          <p:nvPr/>
        </p:nvSpPr>
        <p:spPr>
          <a:xfrm>
            <a:off x="8405757" y="1810509"/>
            <a:ext cx="1638222" cy="122450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68F96E-A854-499B-9609-7E55B5B5747C}"/>
              </a:ext>
            </a:extLst>
          </p:cNvPr>
          <p:cNvSpPr/>
          <p:nvPr/>
        </p:nvSpPr>
        <p:spPr>
          <a:xfrm>
            <a:off x="9191573" y="1814041"/>
            <a:ext cx="1638222" cy="1224502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3C44B-5A9B-4429-94B7-60B298D20A85}"/>
              </a:ext>
            </a:extLst>
          </p:cNvPr>
          <p:cNvSpPr/>
          <p:nvPr/>
        </p:nvSpPr>
        <p:spPr>
          <a:xfrm>
            <a:off x="8899206" y="2404963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82B2B9-D6F1-478C-AAC7-2BEDAE01F07D}"/>
              </a:ext>
            </a:extLst>
          </p:cNvPr>
          <p:cNvSpPr/>
          <p:nvPr/>
        </p:nvSpPr>
        <p:spPr>
          <a:xfrm>
            <a:off x="1014876" y="2525611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5EA101-3246-4A12-B9CC-FC41AD9B4246}"/>
              </a:ext>
            </a:extLst>
          </p:cNvPr>
          <p:cNvCxnSpPr>
            <a:cxnSpLocks/>
          </p:cNvCxnSpPr>
          <p:nvPr/>
        </p:nvCxnSpPr>
        <p:spPr>
          <a:xfrm flipV="1">
            <a:off x="2048798" y="3750113"/>
            <a:ext cx="0" cy="1470222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8B4AC6-9731-4DF0-A601-2C12B1D10998}"/>
              </a:ext>
            </a:extLst>
          </p:cNvPr>
          <p:cNvSpPr txBox="1"/>
          <p:nvPr/>
        </p:nvSpPr>
        <p:spPr>
          <a:xfrm>
            <a:off x="1160394" y="801890"/>
            <a:ext cx="4661661" cy="3385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</a:t>
            </a:r>
            <a:r>
              <a:rPr lang="en-IN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 Subsampling Ratio 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36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DE2FA-ED34-4348-8A33-24BAE9C721FD}"/>
              </a:ext>
            </a:extLst>
          </p:cNvPr>
          <p:cNvSpPr txBox="1"/>
          <p:nvPr/>
        </p:nvSpPr>
        <p:spPr>
          <a:xfrm>
            <a:off x="7263334" y="801890"/>
            <a:ext cx="4646208" cy="3385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Resolution </a:t>
            </a:r>
            <a:r>
              <a:rPr lang="en-IN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 Subsampling Ratio 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Effective Stride = 18</a:t>
            </a: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2" name="Table 17">
            <a:extLst>
              <a:ext uri="{FF2B5EF4-FFF2-40B4-BE49-F238E27FC236}">
                <a16:creationId xmlns:a16="http://schemas.microsoft.com/office/drawing/2014/main" id="{814A72E7-7F89-4151-A372-158837C3A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93984"/>
              </p:ext>
            </p:extLst>
          </p:nvPr>
        </p:nvGraphicFramePr>
        <p:xfrm>
          <a:off x="9623261" y="3806350"/>
          <a:ext cx="1284865" cy="1525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73">
                  <a:extLst>
                    <a:ext uri="{9D8B030D-6E8A-4147-A177-3AD203B41FA5}">
                      <a16:colId xmlns:a16="http://schemas.microsoft.com/office/drawing/2014/main" val="73347651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1517306539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2738853465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4062879783"/>
                    </a:ext>
                  </a:extLst>
                </a:gridCol>
                <a:gridCol w="256973">
                  <a:extLst>
                    <a:ext uri="{9D8B030D-6E8A-4147-A177-3AD203B41FA5}">
                      <a16:colId xmlns:a16="http://schemas.microsoft.com/office/drawing/2014/main" val="753076268"/>
                    </a:ext>
                  </a:extLst>
                </a:gridCol>
              </a:tblGrid>
              <a:tr h="2542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pct25">
                      <a:fgClr>
                        <a:schemeClr val="accent3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46580485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1746536064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4281858902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50901378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765616088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pattFill prst="weave">
                      <a:fgClr>
                        <a:schemeClr val="accent4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tc>
                  <a:txBody>
                    <a:bodyPr/>
                    <a:lstStyle/>
                    <a:p>
                      <a:endParaRPr lang="en-IN" sz="100" dirty="0"/>
                    </a:p>
                  </a:txBody>
                  <a:tcPr marL="16" marR="16" marT="8" marB="8"/>
                </a:tc>
                <a:extLst>
                  <a:ext uri="{0D108BD9-81ED-4DB2-BD59-A6C34878D82A}">
                    <a16:rowId xmlns:a16="http://schemas.microsoft.com/office/drawing/2014/main" val="296222020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C21DC0E-1EB9-42CE-BCE4-D29FA77B2E88}"/>
              </a:ext>
            </a:extLst>
          </p:cNvPr>
          <p:cNvSpPr txBox="1"/>
          <p:nvPr/>
        </p:nvSpPr>
        <p:spPr>
          <a:xfrm>
            <a:off x="2071084" y="5634881"/>
            <a:ext cx="623889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5 x 7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1875E8-F094-4989-A5A4-B5B6E2309381}"/>
              </a:ext>
            </a:extLst>
          </p:cNvPr>
          <p:cNvSpPr txBox="1"/>
          <p:nvPr/>
        </p:nvSpPr>
        <p:spPr>
          <a:xfrm>
            <a:off x="5198166" y="5467987"/>
            <a:ext cx="623889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3 x 5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31729C-D726-449E-88D7-57BC613B8D66}"/>
              </a:ext>
            </a:extLst>
          </p:cNvPr>
          <p:cNvSpPr txBox="1"/>
          <p:nvPr/>
        </p:nvSpPr>
        <p:spPr>
          <a:xfrm>
            <a:off x="9266787" y="5467987"/>
            <a:ext cx="740908" cy="36933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6 x 10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8FDD7B-3A12-4CCE-A874-48B005BC4A17}"/>
              </a:ext>
            </a:extLst>
          </p:cNvPr>
          <p:cNvSpPr/>
          <p:nvPr/>
        </p:nvSpPr>
        <p:spPr>
          <a:xfrm>
            <a:off x="3731887" y="1445503"/>
            <a:ext cx="8177655" cy="470129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E4F238-9563-4098-891B-56319059CD3D}"/>
              </a:ext>
            </a:extLst>
          </p:cNvPr>
          <p:cNvSpPr/>
          <p:nvPr/>
        </p:nvSpPr>
        <p:spPr>
          <a:xfrm>
            <a:off x="8806198" y="2412053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33649A0-DC83-400E-AA6D-DF2933CB19B4}"/>
              </a:ext>
            </a:extLst>
          </p:cNvPr>
          <p:cNvSpPr/>
          <p:nvPr/>
        </p:nvSpPr>
        <p:spPr>
          <a:xfrm>
            <a:off x="4387960" y="2387166"/>
            <a:ext cx="1638222" cy="122450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8F4AE5-5E22-4AC1-A878-941AC08A1E87}"/>
              </a:ext>
            </a:extLst>
          </p:cNvPr>
          <p:cNvSpPr txBox="1"/>
          <p:nvPr/>
        </p:nvSpPr>
        <p:spPr>
          <a:xfrm>
            <a:off x="622867" y="5527159"/>
            <a:ext cx="1448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Spatial Output</a:t>
            </a:r>
          </a:p>
          <a:p>
            <a:r>
              <a:rPr lang="en-US" sz="1600" dirty="0"/>
              <a:t>For 1 class only</a:t>
            </a:r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F96AB4-5976-4136-BF0A-775F3A0B9462}"/>
              </a:ext>
            </a:extLst>
          </p:cNvPr>
          <p:cNvSpPr txBox="1"/>
          <p:nvPr/>
        </p:nvSpPr>
        <p:spPr>
          <a:xfrm>
            <a:off x="4170987" y="-14183"/>
            <a:ext cx="45037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Overfeat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Experiment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Resolution</a:t>
            </a:r>
            <a:endParaRPr lang="en-I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5710B-1FA1-415E-94DF-F37B6797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863" y="6574303"/>
            <a:ext cx="285137" cy="2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944</Words>
  <Application>Microsoft Office PowerPoint</Application>
  <PresentationFormat>Widescreen</PresentationFormat>
  <Paragraphs>213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Adarsh</dc:creator>
  <cp:lastModifiedBy>Aditya Adarsh</cp:lastModifiedBy>
  <cp:revision>44</cp:revision>
  <dcterms:created xsi:type="dcterms:W3CDTF">2020-09-17T05:08:25Z</dcterms:created>
  <dcterms:modified xsi:type="dcterms:W3CDTF">2023-04-15T17:10:31Z</dcterms:modified>
</cp:coreProperties>
</file>